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1" r:id="rId4"/>
    <p:sldId id="270" r:id="rId5"/>
    <p:sldId id="276" r:id="rId6"/>
    <p:sldId id="277" r:id="rId7"/>
    <p:sldId id="278" r:id="rId8"/>
    <p:sldId id="272" r:id="rId9"/>
    <p:sldId id="279" r:id="rId10"/>
    <p:sldId id="273" r:id="rId11"/>
    <p:sldId id="280" r:id="rId12"/>
    <p:sldId id="274" r:id="rId13"/>
    <p:sldId id="282" r:id="rId14"/>
    <p:sldId id="275" r:id="rId15"/>
    <p:sldId id="284" r:id="rId16"/>
    <p:sldId id="283" r:id="rId17"/>
    <p:sldId id="285" r:id="rId18"/>
    <p:sldId id="286" r:id="rId19"/>
    <p:sldId id="288" r:id="rId20"/>
    <p:sldId id="289" r:id="rId21"/>
    <p:sldId id="258" r:id="rId22"/>
    <p:sldId id="259" r:id="rId23"/>
    <p:sldId id="260" r:id="rId24"/>
    <p:sldId id="262" r:id="rId25"/>
    <p:sldId id="261" r:id="rId26"/>
    <p:sldId id="263" r:id="rId27"/>
    <p:sldId id="264" r:id="rId28"/>
    <p:sldId id="265" r:id="rId29"/>
    <p:sldId id="266" r:id="rId30"/>
    <p:sldId id="267" r:id="rId31"/>
    <p:sldId id="268" r:id="rId32"/>
    <p:sldId id="26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72"/>
  </p:normalViewPr>
  <p:slideViewPr>
    <p:cSldViewPr snapToGrid="0" snapToObjects="1">
      <p:cViewPr>
        <p:scale>
          <a:sx n="105" d="100"/>
          <a:sy n="105" d="100"/>
        </p:scale>
        <p:origin x="840"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A79A5B-D91E-F740-A96C-A1CDC67D546F}"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791359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79A5B-D91E-F740-A96C-A1CDC67D546F}"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27500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79A5B-D91E-F740-A96C-A1CDC67D546F}"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58064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79A5B-D91E-F740-A96C-A1CDC67D546F}"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34400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79A5B-D91E-F740-A96C-A1CDC67D546F}"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26848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A79A5B-D91E-F740-A96C-A1CDC67D546F}" type="datetimeFigureOut">
              <a:rPr lang="en-US" smtClean="0"/>
              <a:t>8/7/16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64475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A79A5B-D91E-F740-A96C-A1CDC67D546F}" type="datetimeFigureOut">
              <a:rPr lang="en-US" smtClean="0"/>
              <a:t>8/7/16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248298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79A5B-D91E-F740-A96C-A1CDC67D546F}" type="datetimeFigureOut">
              <a:rPr lang="en-US" smtClean="0"/>
              <a:t>8/7/16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59920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79A5B-D91E-F740-A96C-A1CDC67D546F}" type="datetimeFigureOut">
              <a:rPr lang="en-US" smtClean="0"/>
              <a:t>8/7/16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1296219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79A5B-D91E-F740-A96C-A1CDC67D546F}" type="datetimeFigureOut">
              <a:rPr lang="en-US" smtClean="0"/>
              <a:t>8/7/16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148535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79A5B-D91E-F740-A96C-A1CDC67D546F}" type="datetimeFigureOut">
              <a:rPr lang="en-US" smtClean="0"/>
              <a:t>8/7/16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73FAA-CDA0-954A-8B23-779C8C22EA77}" type="slidenum">
              <a:rPr lang="en-US" smtClean="0"/>
              <a:t>‹#›</a:t>
            </a:fld>
            <a:endParaRPr lang="en-US"/>
          </a:p>
        </p:txBody>
      </p:sp>
    </p:spTree>
    <p:extLst>
      <p:ext uri="{BB962C8B-B14F-4D97-AF65-F5344CB8AC3E}">
        <p14:creationId xmlns:p14="http://schemas.microsoft.com/office/powerpoint/2010/main" val="20525645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79A5B-D91E-F740-A96C-A1CDC67D546F}" type="datetimeFigureOut">
              <a:rPr lang="en-US" smtClean="0"/>
              <a:t>8/7/16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73FAA-CDA0-954A-8B23-779C8C22EA77}" type="slidenum">
              <a:rPr lang="en-US" smtClean="0"/>
              <a:t>‹#›</a:t>
            </a:fld>
            <a:endParaRPr lang="en-US"/>
          </a:p>
        </p:txBody>
      </p:sp>
    </p:spTree>
    <p:extLst>
      <p:ext uri="{BB962C8B-B14F-4D97-AF65-F5344CB8AC3E}">
        <p14:creationId xmlns:p14="http://schemas.microsoft.com/office/powerpoint/2010/main" val="577709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a:t>
            </a:r>
            <a:r>
              <a:rPr lang="en-US" baseline="30000" dirty="0" smtClean="0"/>
              <a:t>th</a:t>
            </a:r>
            <a:r>
              <a:rPr lang="en-US" dirty="0" smtClean="0"/>
              <a:t> grade </a:t>
            </a:r>
            <a:endParaRPr lang="en-US" dirty="0"/>
          </a:p>
        </p:txBody>
      </p:sp>
      <p:sp>
        <p:nvSpPr>
          <p:cNvPr id="3" name="Subtitle 2"/>
          <p:cNvSpPr>
            <a:spLocks noGrp="1"/>
          </p:cNvSpPr>
          <p:nvPr>
            <p:ph type="subTitle" idx="1"/>
          </p:nvPr>
        </p:nvSpPr>
        <p:spPr/>
        <p:txBody>
          <a:bodyPr/>
          <a:lstStyle/>
          <a:p>
            <a:r>
              <a:rPr lang="en-US" dirty="0" smtClean="0"/>
              <a:t>Writing and grammar starters</a:t>
            </a:r>
            <a:endParaRPr lang="en-US" dirty="0"/>
          </a:p>
        </p:txBody>
      </p:sp>
    </p:spTree>
    <p:extLst>
      <p:ext uri="{BB962C8B-B14F-4D97-AF65-F5344CB8AC3E}">
        <p14:creationId xmlns:p14="http://schemas.microsoft.com/office/powerpoint/2010/main" val="1017596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3: Nouns, Verbs, and Adjectives</a:t>
            </a:r>
            <a:endParaRPr lang="en-US" dirty="0"/>
          </a:p>
        </p:txBody>
      </p:sp>
      <p:sp>
        <p:nvSpPr>
          <p:cNvPr id="3" name="Content Placeholder 2"/>
          <p:cNvSpPr>
            <a:spLocks noGrp="1"/>
          </p:cNvSpPr>
          <p:nvPr>
            <p:ph idx="1"/>
          </p:nvPr>
        </p:nvSpPr>
        <p:spPr>
          <a:xfrm>
            <a:off x="838200" y="1579418"/>
            <a:ext cx="10515600" cy="4597545"/>
          </a:xfrm>
        </p:spPr>
        <p:txBody>
          <a:bodyPr/>
          <a:lstStyle/>
          <a:p>
            <a:r>
              <a:rPr lang="en-US" dirty="0"/>
              <a:t>Directions: Underline nouns and pronouns</a:t>
            </a:r>
            <a:r>
              <a:rPr lang="en-US" dirty="0" smtClean="0"/>
              <a:t>, </a:t>
            </a:r>
            <a:r>
              <a:rPr lang="en-US" dirty="0"/>
              <a:t>circle verbs</a:t>
            </a:r>
            <a:r>
              <a:rPr lang="en-US" dirty="0" smtClean="0"/>
              <a:t>, and draw a box around the adjectives, </a:t>
            </a:r>
            <a:r>
              <a:rPr lang="en-US" dirty="0"/>
              <a:t>or label them with a key</a:t>
            </a:r>
            <a:r>
              <a:rPr lang="en-US" dirty="0" smtClean="0"/>
              <a:t>.</a:t>
            </a:r>
          </a:p>
          <a:p>
            <a:endParaRPr lang="en-US" dirty="0"/>
          </a:p>
          <a:p>
            <a:pPr marL="514350" indent="-514350">
              <a:buAutoNum type="arabicPeriod"/>
            </a:pPr>
            <a:r>
              <a:rPr lang="en-US" dirty="0" smtClean="0"/>
              <a:t>My beautiful daughter is an angel.</a:t>
            </a:r>
          </a:p>
          <a:p>
            <a:pPr marL="514350" indent="-514350">
              <a:buAutoNum type="arabicPeriod"/>
            </a:pPr>
            <a:r>
              <a:rPr lang="en-US" dirty="0" smtClean="0"/>
              <a:t>The day was miserably windy; several air conditioning units were blown right off of the building.</a:t>
            </a:r>
          </a:p>
          <a:p>
            <a:pPr marL="514350" indent="-514350">
              <a:buAutoNum type="arabicPeriod"/>
            </a:pPr>
            <a:r>
              <a:rPr lang="en-US" dirty="0" smtClean="0"/>
              <a:t>The pizza party was scheduled for all students who passed their final exam. </a:t>
            </a:r>
          </a:p>
          <a:p>
            <a:pPr marL="514350" indent="-514350">
              <a:buAutoNum type="arabicPeriod"/>
            </a:pPr>
            <a:r>
              <a:rPr lang="en-US" dirty="0" smtClean="0"/>
              <a:t>I am running for class president. Can I count on your support? </a:t>
            </a:r>
          </a:p>
          <a:p>
            <a:pPr marL="514350" indent="-514350">
              <a:buAutoNum type="arabicPeriod"/>
            </a:pPr>
            <a:endParaRPr lang="en-US" dirty="0"/>
          </a:p>
          <a:p>
            <a:endParaRPr lang="en-US" dirty="0"/>
          </a:p>
        </p:txBody>
      </p:sp>
    </p:spTree>
    <p:extLst>
      <p:ext uri="{BB962C8B-B14F-4D97-AF65-F5344CB8AC3E}">
        <p14:creationId xmlns:p14="http://schemas.microsoft.com/office/powerpoint/2010/main" val="53398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3: Answers </a:t>
            </a:r>
            <a:r>
              <a:rPr lang="en-US" u="sng" dirty="0" smtClean="0"/>
              <a:t>Nouns</a:t>
            </a:r>
            <a:r>
              <a:rPr lang="en-US" dirty="0" smtClean="0"/>
              <a:t> </a:t>
            </a:r>
            <a:r>
              <a:rPr lang="en-US" dirty="0" smtClean="0">
                <a:solidFill>
                  <a:srgbClr val="FF0000"/>
                </a:solidFill>
              </a:rPr>
              <a:t>Verbs</a:t>
            </a:r>
            <a:r>
              <a:rPr lang="en-US" dirty="0" smtClean="0"/>
              <a:t> </a:t>
            </a:r>
            <a:r>
              <a:rPr lang="en-US" i="1" dirty="0" smtClean="0"/>
              <a:t>Adjectives</a:t>
            </a:r>
            <a:endParaRPr lang="en-US" i="1" dirty="0"/>
          </a:p>
        </p:txBody>
      </p:sp>
      <p:sp>
        <p:nvSpPr>
          <p:cNvPr id="3" name="Content Placeholder 2"/>
          <p:cNvSpPr>
            <a:spLocks noGrp="1"/>
          </p:cNvSpPr>
          <p:nvPr>
            <p:ph idx="1"/>
          </p:nvPr>
        </p:nvSpPr>
        <p:spPr>
          <a:xfrm>
            <a:off x="838200" y="1448790"/>
            <a:ext cx="10515600" cy="5070763"/>
          </a:xfrm>
        </p:spPr>
        <p:txBody>
          <a:bodyPr>
            <a:normAutofit/>
          </a:bodyPr>
          <a:lstStyle/>
          <a:p>
            <a:pPr marL="514350" indent="-514350">
              <a:buAutoNum type="arabicPeriod"/>
            </a:pPr>
            <a:r>
              <a:rPr lang="en-US" u="sng" dirty="0"/>
              <a:t>My</a:t>
            </a:r>
            <a:r>
              <a:rPr lang="en-US" dirty="0"/>
              <a:t> </a:t>
            </a:r>
            <a:r>
              <a:rPr lang="en-US" i="1" dirty="0"/>
              <a:t>beautiful</a:t>
            </a:r>
            <a:r>
              <a:rPr lang="en-US" dirty="0"/>
              <a:t> </a:t>
            </a:r>
            <a:r>
              <a:rPr lang="en-US" u="sng" dirty="0"/>
              <a:t>daughter</a:t>
            </a:r>
            <a:r>
              <a:rPr lang="en-US" dirty="0"/>
              <a:t> </a:t>
            </a:r>
            <a:r>
              <a:rPr lang="en-US" dirty="0" smtClean="0">
                <a:solidFill>
                  <a:srgbClr val="FF0000"/>
                </a:solidFill>
              </a:rPr>
              <a:t>is </a:t>
            </a:r>
            <a:r>
              <a:rPr lang="en-US" dirty="0" smtClean="0"/>
              <a:t>an </a:t>
            </a:r>
            <a:r>
              <a:rPr lang="en-US" u="sng" dirty="0"/>
              <a:t>angel.</a:t>
            </a:r>
          </a:p>
          <a:p>
            <a:pPr marL="514350" indent="-514350">
              <a:buAutoNum type="arabicPeriod"/>
            </a:pPr>
            <a:r>
              <a:rPr lang="en-US" dirty="0"/>
              <a:t>The </a:t>
            </a:r>
            <a:r>
              <a:rPr lang="en-US" u="sng" dirty="0"/>
              <a:t>day</a:t>
            </a:r>
            <a:r>
              <a:rPr lang="en-US" dirty="0"/>
              <a:t> </a:t>
            </a:r>
            <a:r>
              <a:rPr lang="en-US" dirty="0" smtClean="0">
                <a:solidFill>
                  <a:srgbClr val="FF0000"/>
                </a:solidFill>
              </a:rPr>
              <a:t>was</a:t>
            </a:r>
            <a:r>
              <a:rPr lang="en-US" dirty="0" smtClean="0"/>
              <a:t> miserably </a:t>
            </a:r>
            <a:r>
              <a:rPr lang="en-US" i="1" dirty="0"/>
              <a:t>windy</a:t>
            </a:r>
            <a:r>
              <a:rPr lang="en-US" dirty="0"/>
              <a:t>; several </a:t>
            </a:r>
            <a:r>
              <a:rPr lang="en-US" i="1" dirty="0"/>
              <a:t>air conditioning</a:t>
            </a:r>
            <a:r>
              <a:rPr lang="en-US" dirty="0"/>
              <a:t> </a:t>
            </a:r>
            <a:r>
              <a:rPr lang="en-US" u="sng" dirty="0"/>
              <a:t>units</a:t>
            </a:r>
            <a:r>
              <a:rPr lang="en-US" dirty="0"/>
              <a:t> </a:t>
            </a:r>
            <a:r>
              <a:rPr lang="en-US" dirty="0">
                <a:solidFill>
                  <a:srgbClr val="FF0000"/>
                </a:solidFill>
              </a:rPr>
              <a:t>were</a:t>
            </a:r>
            <a:r>
              <a:rPr lang="en-US" dirty="0"/>
              <a:t> </a:t>
            </a:r>
            <a:r>
              <a:rPr lang="en-US" dirty="0">
                <a:solidFill>
                  <a:srgbClr val="FF0000"/>
                </a:solidFill>
              </a:rPr>
              <a:t>blown</a:t>
            </a:r>
            <a:r>
              <a:rPr lang="en-US" dirty="0"/>
              <a:t> right off of the </a:t>
            </a:r>
            <a:r>
              <a:rPr lang="en-US" u="sng" dirty="0"/>
              <a:t>building</a:t>
            </a:r>
            <a:r>
              <a:rPr lang="en-US" dirty="0"/>
              <a:t>.</a:t>
            </a:r>
          </a:p>
          <a:p>
            <a:pPr marL="514350" indent="-514350">
              <a:buAutoNum type="arabicPeriod"/>
            </a:pPr>
            <a:r>
              <a:rPr lang="en-US" dirty="0"/>
              <a:t>The </a:t>
            </a:r>
            <a:r>
              <a:rPr lang="en-US" i="1" dirty="0"/>
              <a:t>pizza</a:t>
            </a:r>
            <a:r>
              <a:rPr lang="en-US" dirty="0"/>
              <a:t> </a:t>
            </a:r>
            <a:r>
              <a:rPr lang="en-US" u="sng" dirty="0"/>
              <a:t>party</a:t>
            </a:r>
            <a:r>
              <a:rPr lang="en-US" dirty="0"/>
              <a:t> </a:t>
            </a:r>
            <a:r>
              <a:rPr lang="en-US" dirty="0">
                <a:solidFill>
                  <a:srgbClr val="FF0000"/>
                </a:solidFill>
              </a:rPr>
              <a:t>was scheduled </a:t>
            </a:r>
            <a:r>
              <a:rPr lang="en-US" dirty="0"/>
              <a:t>for </a:t>
            </a:r>
            <a:r>
              <a:rPr lang="en-US" i="1" dirty="0"/>
              <a:t>all</a:t>
            </a:r>
            <a:r>
              <a:rPr lang="en-US" dirty="0"/>
              <a:t> </a:t>
            </a:r>
            <a:r>
              <a:rPr lang="en-US" u="sng" dirty="0"/>
              <a:t>students</a:t>
            </a:r>
            <a:r>
              <a:rPr lang="en-US" dirty="0"/>
              <a:t> who</a:t>
            </a:r>
            <a:r>
              <a:rPr lang="en-US" dirty="0">
                <a:solidFill>
                  <a:srgbClr val="FF0000"/>
                </a:solidFill>
              </a:rPr>
              <a:t> passed</a:t>
            </a:r>
            <a:r>
              <a:rPr lang="en-US" dirty="0"/>
              <a:t> </a:t>
            </a:r>
            <a:r>
              <a:rPr lang="en-US" u="sng" dirty="0"/>
              <a:t>their</a:t>
            </a:r>
            <a:r>
              <a:rPr lang="en-US" dirty="0"/>
              <a:t> </a:t>
            </a:r>
            <a:r>
              <a:rPr lang="en-US" i="1" dirty="0"/>
              <a:t>final</a:t>
            </a:r>
            <a:r>
              <a:rPr lang="en-US" dirty="0"/>
              <a:t> </a:t>
            </a:r>
            <a:r>
              <a:rPr lang="en-US" u="sng" dirty="0"/>
              <a:t>exam</a:t>
            </a:r>
            <a:r>
              <a:rPr lang="en-US" dirty="0"/>
              <a:t>. </a:t>
            </a:r>
          </a:p>
          <a:p>
            <a:pPr marL="514350" indent="-514350">
              <a:buAutoNum type="arabicPeriod"/>
            </a:pPr>
            <a:r>
              <a:rPr lang="en-US" u="sng" dirty="0"/>
              <a:t>I</a:t>
            </a:r>
            <a:r>
              <a:rPr lang="en-US" dirty="0"/>
              <a:t> </a:t>
            </a:r>
            <a:r>
              <a:rPr lang="en-US" dirty="0">
                <a:solidFill>
                  <a:srgbClr val="FF0000"/>
                </a:solidFill>
              </a:rPr>
              <a:t>am</a:t>
            </a:r>
            <a:r>
              <a:rPr lang="en-US" dirty="0"/>
              <a:t> </a:t>
            </a:r>
            <a:r>
              <a:rPr lang="en-US" dirty="0">
                <a:solidFill>
                  <a:srgbClr val="FF0000"/>
                </a:solidFill>
              </a:rPr>
              <a:t>running</a:t>
            </a:r>
            <a:r>
              <a:rPr lang="en-US" dirty="0"/>
              <a:t> for </a:t>
            </a:r>
            <a:r>
              <a:rPr lang="en-US" i="1" dirty="0"/>
              <a:t>class</a:t>
            </a:r>
            <a:r>
              <a:rPr lang="en-US" dirty="0"/>
              <a:t> </a:t>
            </a:r>
            <a:r>
              <a:rPr lang="en-US" u="sng" dirty="0"/>
              <a:t>president</a:t>
            </a:r>
            <a:r>
              <a:rPr lang="en-US" dirty="0"/>
              <a:t>. </a:t>
            </a:r>
            <a:r>
              <a:rPr lang="en-US" dirty="0" smtClean="0">
                <a:solidFill>
                  <a:srgbClr val="C00000"/>
                </a:solidFill>
              </a:rPr>
              <a:t>Should</a:t>
            </a:r>
            <a:r>
              <a:rPr lang="en-US" dirty="0" smtClean="0"/>
              <a:t> </a:t>
            </a:r>
            <a:r>
              <a:rPr lang="en-US" u="sng" dirty="0"/>
              <a:t>I </a:t>
            </a:r>
            <a:r>
              <a:rPr lang="en-US" dirty="0">
                <a:solidFill>
                  <a:srgbClr val="FF0000"/>
                </a:solidFill>
              </a:rPr>
              <a:t>count</a:t>
            </a:r>
            <a:r>
              <a:rPr lang="en-US" dirty="0"/>
              <a:t> on </a:t>
            </a:r>
            <a:r>
              <a:rPr lang="en-US" u="sng" dirty="0"/>
              <a:t>your</a:t>
            </a:r>
            <a:r>
              <a:rPr lang="en-US" dirty="0"/>
              <a:t> </a:t>
            </a:r>
            <a:r>
              <a:rPr lang="en-US" dirty="0">
                <a:solidFill>
                  <a:srgbClr val="FF0000"/>
                </a:solidFill>
              </a:rPr>
              <a:t>support</a:t>
            </a:r>
            <a:r>
              <a:rPr lang="en-US" dirty="0"/>
              <a:t>? </a:t>
            </a:r>
            <a:endParaRPr lang="en-US" dirty="0" smtClean="0"/>
          </a:p>
          <a:p>
            <a:pPr marL="0" indent="0">
              <a:buNone/>
            </a:pPr>
            <a:r>
              <a:rPr lang="en-US" dirty="0" smtClean="0"/>
              <a:t>Note:  Some of the adjectives here are normally nouns in other sentences, but in these sentences they are describing nouns, which make them adjectives.  That is why it is important to look at the sentence carefully to see how the word is being used.</a:t>
            </a:r>
          </a:p>
          <a:p>
            <a:pPr marL="0" indent="0">
              <a:buNone/>
            </a:pPr>
            <a:r>
              <a:rPr lang="en-US" dirty="0" smtClean="0"/>
              <a:t> (Words that could be nouns or adjectives: pizza, final and class)</a:t>
            </a:r>
            <a:endParaRPr lang="en-US" dirty="0"/>
          </a:p>
        </p:txBody>
      </p:sp>
    </p:spTree>
    <p:extLst>
      <p:ext uri="{BB962C8B-B14F-4D97-AF65-F5344CB8AC3E}">
        <p14:creationId xmlns:p14="http://schemas.microsoft.com/office/powerpoint/2010/main" val="157671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4: Nouns, Verbs, Adjectives, and Adverbs</a:t>
            </a:r>
            <a:endParaRPr lang="en-US" dirty="0"/>
          </a:p>
        </p:txBody>
      </p:sp>
      <p:sp>
        <p:nvSpPr>
          <p:cNvPr id="3" name="Content Placeholder 2"/>
          <p:cNvSpPr>
            <a:spLocks noGrp="1"/>
          </p:cNvSpPr>
          <p:nvPr>
            <p:ph idx="1"/>
          </p:nvPr>
        </p:nvSpPr>
        <p:spPr>
          <a:xfrm>
            <a:off x="838200" y="1567543"/>
            <a:ext cx="10515600" cy="4609420"/>
          </a:xfrm>
        </p:spPr>
        <p:txBody>
          <a:bodyPr/>
          <a:lstStyle/>
          <a:p>
            <a:r>
              <a:rPr lang="en-US" dirty="0"/>
              <a:t>Directions: Underline nouns and pronouns, circle verbs, and draw a box around the adjectives</a:t>
            </a:r>
            <a:r>
              <a:rPr lang="en-US" dirty="0" smtClean="0"/>
              <a:t>, and a triangle around the adverbs </a:t>
            </a:r>
            <a:r>
              <a:rPr lang="en-US" dirty="0"/>
              <a:t>or label them with a key</a:t>
            </a:r>
            <a:r>
              <a:rPr lang="en-US" dirty="0" smtClean="0"/>
              <a:t>.</a:t>
            </a:r>
          </a:p>
          <a:p>
            <a:pPr marL="514350" indent="-514350">
              <a:buAutoNum type="arabicPeriod"/>
            </a:pPr>
            <a:r>
              <a:rPr lang="en-US" dirty="0" smtClean="0"/>
              <a:t>The tiny orphan looked very upset; tears soaked the corners of his eyes as he silently quivered in the corner.</a:t>
            </a:r>
          </a:p>
          <a:p>
            <a:pPr marL="514350" indent="-514350">
              <a:buAutoNum type="arabicPeriod"/>
            </a:pPr>
            <a:r>
              <a:rPr lang="en-US" dirty="0" smtClean="0"/>
              <a:t>Yesterday I witnessed something very unusual; A small dog was literally flying through the air in the beak of a monstrous hawk.</a:t>
            </a:r>
          </a:p>
          <a:p>
            <a:pPr marL="514350" indent="-514350">
              <a:buAutoNum type="arabicPeriod"/>
            </a:pPr>
            <a:r>
              <a:rPr lang="en-US" dirty="0" smtClean="0"/>
              <a:t>I feel somewhat disturbed when I witness students intentionally littering. </a:t>
            </a:r>
            <a:endParaRPr lang="en-US" dirty="0"/>
          </a:p>
        </p:txBody>
      </p:sp>
    </p:spTree>
    <p:extLst>
      <p:ext uri="{BB962C8B-B14F-4D97-AF65-F5344CB8AC3E}">
        <p14:creationId xmlns:p14="http://schemas.microsoft.com/office/powerpoint/2010/main" val="239849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4: </a:t>
            </a:r>
            <a:r>
              <a:rPr lang="en-US" u="sng" dirty="0" smtClean="0"/>
              <a:t>Nouns</a:t>
            </a:r>
            <a:r>
              <a:rPr lang="en-US" dirty="0" smtClean="0"/>
              <a:t>, </a:t>
            </a:r>
            <a:r>
              <a:rPr lang="en-US" dirty="0" smtClean="0">
                <a:solidFill>
                  <a:srgbClr val="C00000"/>
                </a:solidFill>
              </a:rPr>
              <a:t>Verbs</a:t>
            </a:r>
            <a:r>
              <a:rPr lang="en-US" dirty="0" smtClean="0"/>
              <a:t>, </a:t>
            </a:r>
            <a:r>
              <a:rPr lang="en-US" i="1" dirty="0" smtClean="0"/>
              <a:t>Adjectives</a:t>
            </a:r>
            <a:r>
              <a:rPr lang="en-US" dirty="0" smtClean="0"/>
              <a:t>, and </a:t>
            </a:r>
            <a:r>
              <a:rPr lang="en-US" b="1" dirty="0" smtClean="0"/>
              <a:t>Adverbs</a:t>
            </a:r>
            <a:endParaRPr lang="en-US" b="1" dirty="0"/>
          </a:p>
        </p:txBody>
      </p:sp>
      <p:sp>
        <p:nvSpPr>
          <p:cNvPr id="3" name="Content Placeholder 2"/>
          <p:cNvSpPr>
            <a:spLocks noGrp="1"/>
          </p:cNvSpPr>
          <p:nvPr>
            <p:ph idx="1"/>
          </p:nvPr>
        </p:nvSpPr>
        <p:spPr>
          <a:xfrm>
            <a:off x="838200" y="1567543"/>
            <a:ext cx="10515600" cy="4609420"/>
          </a:xfrm>
        </p:spPr>
        <p:txBody>
          <a:bodyPr/>
          <a:lstStyle/>
          <a:p>
            <a:pPr marL="514350" indent="-514350">
              <a:buAutoNum type="arabicPeriod"/>
            </a:pPr>
            <a:r>
              <a:rPr lang="en-US" dirty="0" smtClean="0"/>
              <a:t>The </a:t>
            </a:r>
            <a:r>
              <a:rPr lang="en-US" i="1" dirty="0" smtClean="0"/>
              <a:t>tiny</a:t>
            </a:r>
            <a:r>
              <a:rPr lang="en-US" dirty="0" smtClean="0"/>
              <a:t> </a:t>
            </a:r>
            <a:r>
              <a:rPr lang="en-US" u="sng" dirty="0" smtClean="0"/>
              <a:t>orphan</a:t>
            </a:r>
            <a:r>
              <a:rPr lang="en-US" dirty="0" smtClean="0"/>
              <a:t> </a:t>
            </a:r>
            <a:r>
              <a:rPr lang="en-US" dirty="0" smtClean="0">
                <a:solidFill>
                  <a:srgbClr val="C00000"/>
                </a:solidFill>
              </a:rPr>
              <a:t>looked</a:t>
            </a:r>
            <a:r>
              <a:rPr lang="en-US" dirty="0" smtClean="0"/>
              <a:t> </a:t>
            </a:r>
            <a:r>
              <a:rPr lang="en-US" b="1" dirty="0" smtClean="0"/>
              <a:t>very</a:t>
            </a:r>
            <a:r>
              <a:rPr lang="en-US" dirty="0" smtClean="0"/>
              <a:t> </a:t>
            </a:r>
            <a:r>
              <a:rPr lang="en-US" i="1" dirty="0" smtClean="0"/>
              <a:t>upset</a:t>
            </a:r>
            <a:r>
              <a:rPr lang="en-US" dirty="0" smtClean="0"/>
              <a:t>; </a:t>
            </a:r>
            <a:r>
              <a:rPr lang="en-US" u="sng" dirty="0" smtClean="0"/>
              <a:t>tears</a:t>
            </a:r>
            <a:r>
              <a:rPr lang="en-US" dirty="0" smtClean="0"/>
              <a:t> </a:t>
            </a:r>
            <a:r>
              <a:rPr lang="en-US" dirty="0" smtClean="0">
                <a:solidFill>
                  <a:srgbClr val="C00000"/>
                </a:solidFill>
              </a:rPr>
              <a:t>soaked</a:t>
            </a:r>
            <a:r>
              <a:rPr lang="en-US" dirty="0" smtClean="0"/>
              <a:t> the </a:t>
            </a:r>
            <a:r>
              <a:rPr lang="en-US" u="sng" dirty="0" smtClean="0"/>
              <a:t>corners</a:t>
            </a:r>
            <a:r>
              <a:rPr lang="en-US" dirty="0" smtClean="0"/>
              <a:t> of </a:t>
            </a:r>
            <a:r>
              <a:rPr lang="en-US" u="sng" dirty="0" smtClean="0"/>
              <a:t>his eyes </a:t>
            </a:r>
            <a:r>
              <a:rPr lang="en-US" dirty="0" smtClean="0"/>
              <a:t>as </a:t>
            </a:r>
            <a:r>
              <a:rPr lang="en-US" u="sng" dirty="0" smtClean="0"/>
              <a:t>he</a:t>
            </a:r>
            <a:r>
              <a:rPr lang="en-US" dirty="0" smtClean="0"/>
              <a:t> </a:t>
            </a:r>
            <a:r>
              <a:rPr lang="en-US" b="1" dirty="0" smtClean="0"/>
              <a:t>silently</a:t>
            </a:r>
            <a:r>
              <a:rPr lang="en-US" dirty="0" smtClean="0"/>
              <a:t> </a:t>
            </a:r>
            <a:r>
              <a:rPr lang="en-US" dirty="0" smtClean="0">
                <a:solidFill>
                  <a:srgbClr val="C00000"/>
                </a:solidFill>
              </a:rPr>
              <a:t>quivered</a:t>
            </a:r>
            <a:r>
              <a:rPr lang="en-US" dirty="0" smtClean="0"/>
              <a:t> in the </a:t>
            </a:r>
            <a:r>
              <a:rPr lang="en-US" u="sng" dirty="0" smtClean="0"/>
              <a:t>corner</a:t>
            </a:r>
            <a:r>
              <a:rPr lang="en-US" dirty="0" smtClean="0"/>
              <a:t>.</a:t>
            </a:r>
          </a:p>
          <a:p>
            <a:pPr marL="514350" indent="-514350">
              <a:buAutoNum type="arabicPeriod"/>
            </a:pPr>
            <a:r>
              <a:rPr lang="en-US" b="1" dirty="0" smtClean="0"/>
              <a:t>Yesterday</a:t>
            </a:r>
            <a:r>
              <a:rPr lang="en-US" dirty="0" smtClean="0"/>
              <a:t> </a:t>
            </a:r>
            <a:r>
              <a:rPr lang="en-US" u="sng" dirty="0" smtClean="0"/>
              <a:t>I </a:t>
            </a:r>
            <a:r>
              <a:rPr lang="en-US" dirty="0" smtClean="0">
                <a:solidFill>
                  <a:srgbClr val="C00000"/>
                </a:solidFill>
              </a:rPr>
              <a:t>witnessed</a:t>
            </a:r>
            <a:r>
              <a:rPr lang="en-US" dirty="0" smtClean="0"/>
              <a:t> </a:t>
            </a:r>
            <a:r>
              <a:rPr lang="en-US" u="sng" dirty="0" smtClean="0"/>
              <a:t>something</a:t>
            </a:r>
            <a:r>
              <a:rPr lang="en-US" dirty="0" smtClean="0"/>
              <a:t> </a:t>
            </a:r>
            <a:r>
              <a:rPr lang="en-US" b="1" dirty="0" smtClean="0"/>
              <a:t>very</a:t>
            </a:r>
            <a:r>
              <a:rPr lang="en-US" dirty="0" smtClean="0"/>
              <a:t> </a:t>
            </a:r>
            <a:r>
              <a:rPr lang="en-US" i="1" dirty="0" smtClean="0"/>
              <a:t>unusual</a:t>
            </a:r>
            <a:r>
              <a:rPr lang="en-US" dirty="0" smtClean="0"/>
              <a:t>; A </a:t>
            </a:r>
            <a:r>
              <a:rPr lang="en-US" i="1" dirty="0" smtClean="0"/>
              <a:t>small</a:t>
            </a:r>
            <a:r>
              <a:rPr lang="en-US" dirty="0" smtClean="0"/>
              <a:t> </a:t>
            </a:r>
            <a:r>
              <a:rPr lang="en-US" u="sng" dirty="0" smtClean="0"/>
              <a:t>dog</a:t>
            </a:r>
            <a:r>
              <a:rPr lang="en-US" dirty="0" smtClean="0"/>
              <a:t> </a:t>
            </a:r>
            <a:r>
              <a:rPr lang="en-US" dirty="0" smtClean="0">
                <a:solidFill>
                  <a:srgbClr val="C00000"/>
                </a:solidFill>
              </a:rPr>
              <a:t>was</a:t>
            </a:r>
            <a:r>
              <a:rPr lang="en-US" dirty="0" smtClean="0"/>
              <a:t> </a:t>
            </a:r>
            <a:r>
              <a:rPr lang="en-US" b="1" dirty="0" smtClean="0"/>
              <a:t>literally</a:t>
            </a:r>
            <a:r>
              <a:rPr lang="en-US" dirty="0" smtClean="0"/>
              <a:t> </a:t>
            </a:r>
            <a:r>
              <a:rPr lang="en-US" dirty="0" smtClean="0">
                <a:solidFill>
                  <a:srgbClr val="C00000"/>
                </a:solidFill>
              </a:rPr>
              <a:t>flying</a:t>
            </a:r>
            <a:r>
              <a:rPr lang="en-US" dirty="0" smtClean="0"/>
              <a:t> through the </a:t>
            </a:r>
            <a:r>
              <a:rPr lang="en-US" u="sng" dirty="0" smtClean="0"/>
              <a:t>air</a:t>
            </a:r>
            <a:r>
              <a:rPr lang="en-US" dirty="0" smtClean="0"/>
              <a:t> in the </a:t>
            </a:r>
            <a:r>
              <a:rPr lang="en-US" u="sng" dirty="0" smtClean="0"/>
              <a:t>beak</a:t>
            </a:r>
            <a:r>
              <a:rPr lang="en-US" dirty="0" smtClean="0"/>
              <a:t> of a </a:t>
            </a:r>
            <a:r>
              <a:rPr lang="en-US" i="1" dirty="0" smtClean="0"/>
              <a:t>monstrous</a:t>
            </a:r>
            <a:r>
              <a:rPr lang="en-US" dirty="0" smtClean="0"/>
              <a:t> </a:t>
            </a:r>
            <a:r>
              <a:rPr lang="en-US" u="sng" dirty="0" smtClean="0"/>
              <a:t>hawk</a:t>
            </a:r>
            <a:r>
              <a:rPr lang="en-US" dirty="0" smtClean="0"/>
              <a:t>.</a:t>
            </a:r>
          </a:p>
          <a:p>
            <a:pPr marL="514350" indent="-514350">
              <a:buAutoNum type="arabicPeriod"/>
            </a:pPr>
            <a:r>
              <a:rPr lang="en-US" u="sng" dirty="0" smtClean="0"/>
              <a:t>I </a:t>
            </a:r>
            <a:r>
              <a:rPr lang="en-US" dirty="0" smtClean="0">
                <a:solidFill>
                  <a:srgbClr val="C00000"/>
                </a:solidFill>
              </a:rPr>
              <a:t>feel</a:t>
            </a:r>
            <a:r>
              <a:rPr lang="en-US" dirty="0" smtClean="0"/>
              <a:t> </a:t>
            </a:r>
            <a:r>
              <a:rPr lang="en-US" b="1" dirty="0" smtClean="0"/>
              <a:t>somewhat</a:t>
            </a:r>
            <a:r>
              <a:rPr lang="en-US" dirty="0" smtClean="0"/>
              <a:t> </a:t>
            </a:r>
            <a:r>
              <a:rPr lang="en-US" i="1" dirty="0" smtClean="0"/>
              <a:t>disturbed</a:t>
            </a:r>
            <a:r>
              <a:rPr lang="en-US" dirty="0" smtClean="0"/>
              <a:t> when </a:t>
            </a:r>
            <a:r>
              <a:rPr lang="en-US" u="sng" dirty="0" smtClean="0"/>
              <a:t>I </a:t>
            </a:r>
            <a:r>
              <a:rPr lang="en-US" dirty="0" smtClean="0">
                <a:solidFill>
                  <a:srgbClr val="C00000"/>
                </a:solidFill>
              </a:rPr>
              <a:t>witness</a:t>
            </a:r>
            <a:r>
              <a:rPr lang="en-US" dirty="0" smtClean="0"/>
              <a:t> </a:t>
            </a:r>
            <a:r>
              <a:rPr lang="en-US" u="sng" dirty="0" smtClean="0"/>
              <a:t>students</a:t>
            </a:r>
            <a:r>
              <a:rPr lang="en-US" dirty="0" smtClean="0"/>
              <a:t> </a:t>
            </a:r>
            <a:r>
              <a:rPr lang="en-US" b="1" dirty="0" smtClean="0"/>
              <a:t>intentionally</a:t>
            </a:r>
            <a:r>
              <a:rPr lang="en-US" dirty="0" smtClean="0"/>
              <a:t> </a:t>
            </a:r>
            <a:r>
              <a:rPr lang="en-US" dirty="0" smtClean="0">
                <a:solidFill>
                  <a:srgbClr val="C00000"/>
                </a:solidFill>
              </a:rPr>
              <a:t>littering. </a:t>
            </a:r>
            <a:endParaRPr lang="en-US" dirty="0">
              <a:solidFill>
                <a:srgbClr val="C00000"/>
              </a:solidFill>
            </a:endParaRPr>
          </a:p>
        </p:txBody>
      </p:sp>
    </p:spTree>
    <p:extLst>
      <p:ext uri="{BB962C8B-B14F-4D97-AF65-F5344CB8AC3E}">
        <p14:creationId xmlns:p14="http://schemas.microsoft.com/office/powerpoint/2010/main" val="334100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5: N, V, </a:t>
            </a:r>
            <a:r>
              <a:rPr lang="en-US" dirty="0" err="1" smtClean="0"/>
              <a:t>Adj</a:t>
            </a:r>
            <a:r>
              <a:rPr lang="en-US" dirty="0" smtClean="0"/>
              <a:t>, </a:t>
            </a:r>
            <a:r>
              <a:rPr lang="en-US" dirty="0" err="1" smtClean="0"/>
              <a:t>Adv</a:t>
            </a:r>
            <a:r>
              <a:rPr lang="en-US" dirty="0" smtClean="0"/>
              <a:t>, </a:t>
            </a:r>
            <a:r>
              <a:rPr lang="en-US" dirty="0" smtClean="0"/>
              <a:t>Prep, </a:t>
            </a:r>
            <a:r>
              <a:rPr lang="en-US" dirty="0" err="1" smtClean="0"/>
              <a:t>Conj</a:t>
            </a:r>
            <a:endParaRPr lang="en-US" dirty="0"/>
          </a:p>
        </p:txBody>
      </p:sp>
      <p:sp>
        <p:nvSpPr>
          <p:cNvPr id="3" name="Content Placeholder 2"/>
          <p:cNvSpPr>
            <a:spLocks noGrp="1"/>
          </p:cNvSpPr>
          <p:nvPr>
            <p:ph idx="1"/>
          </p:nvPr>
        </p:nvSpPr>
        <p:spPr>
          <a:xfrm>
            <a:off x="838200" y="1591294"/>
            <a:ext cx="10515600" cy="4585669"/>
          </a:xfrm>
        </p:spPr>
        <p:txBody>
          <a:bodyPr/>
          <a:lstStyle/>
          <a:p>
            <a:r>
              <a:rPr lang="en-US" dirty="0"/>
              <a:t>Directions: Underline nouns and pronouns, circle verbs, and draw a box around the adjectives</a:t>
            </a:r>
            <a:r>
              <a:rPr lang="en-US" dirty="0" smtClean="0"/>
              <a:t>, </a:t>
            </a:r>
            <a:r>
              <a:rPr lang="en-US" dirty="0"/>
              <a:t>a triangle around the </a:t>
            </a:r>
            <a:r>
              <a:rPr lang="en-US" dirty="0" smtClean="0"/>
              <a:t>adverbs, double underline Prepositions and conjunctions, </a:t>
            </a:r>
            <a:r>
              <a:rPr lang="en-US" dirty="0"/>
              <a:t>or label them with a key</a:t>
            </a:r>
            <a:r>
              <a:rPr lang="en-US" dirty="0" smtClean="0"/>
              <a:t>.</a:t>
            </a:r>
          </a:p>
          <a:p>
            <a:pPr marL="514350" indent="-514350">
              <a:buAutoNum type="arabicPeriod"/>
            </a:pPr>
            <a:r>
              <a:rPr lang="en-US" dirty="0" smtClean="0"/>
              <a:t>The crescent moon lit up the lake, and she saw her dark reflection in the water.</a:t>
            </a:r>
          </a:p>
          <a:p>
            <a:pPr marL="514350" indent="-514350">
              <a:buAutoNum type="arabicPeriod"/>
            </a:pPr>
            <a:r>
              <a:rPr lang="en-US" dirty="0" smtClean="0"/>
              <a:t>She felt weak.  Her legs wobbled, and when she fell, her head bounced off her desk before hitting the floor.</a:t>
            </a:r>
          </a:p>
          <a:p>
            <a:pPr marL="514350" indent="-514350">
              <a:buAutoNum type="arabicPeriod"/>
            </a:pPr>
            <a:r>
              <a:rPr lang="en-US" dirty="0" smtClean="0"/>
              <a:t>It was pretty late in the afternoon.  Leslie knew she should be leaving, but she foolishly decided to stay.</a:t>
            </a:r>
            <a:endParaRPr lang="en-US" dirty="0"/>
          </a:p>
        </p:txBody>
      </p:sp>
    </p:spTree>
    <p:extLst>
      <p:ext uri="{BB962C8B-B14F-4D97-AF65-F5344CB8AC3E}">
        <p14:creationId xmlns:p14="http://schemas.microsoft.com/office/powerpoint/2010/main" val="1295390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5: </a:t>
            </a:r>
            <a:r>
              <a:rPr lang="en-US" u="sng" dirty="0" smtClean="0"/>
              <a:t>N</a:t>
            </a:r>
            <a:r>
              <a:rPr lang="en-US" dirty="0" smtClean="0"/>
              <a:t>, </a:t>
            </a:r>
            <a:r>
              <a:rPr lang="en-US" dirty="0">
                <a:solidFill>
                  <a:srgbClr val="C00000"/>
                </a:solidFill>
              </a:rPr>
              <a:t>V</a:t>
            </a:r>
            <a:r>
              <a:rPr lang="en-US" dirty="0"/>
              <a:t>, </a:t>
            </a:r>
            <a:r>
              <a:rPr lang="en-US" i="1" dirty="0" err="1"/>
              <a:t>Adj</a:t>
            </a:r>
            <a:r>
              <a:rPr lang="en-US" dirty="0"/>
              <a:t>, </a:t>
            </a:r>
            <a:r>
              <a:rPr lang="en-US" b="1" dirty="0" err="1"/>
              <a:t>Adv</a:t>
            </a:r>
            <a:r>
              <a:rPr lang="en-US" dirty="0"/>
              <a:t>, </a:t>
            </a:r>
            <a:r>
              <a:rPr lang="en-US" dirty="0">
                <a:solidFill>
                  <a:schemeClr val="accent6"/>
                </a:solidFill>
              </a:rPr>
              <a:t>Prep</a:t>
            </a:r>
            <a:r>
              <a:rPr lang="en-US" dirty="0"/>
              <a:t>, </a:t>
            </a:r>
            <a:r>
              <a:rPr lang="en-US" dirty="0" err="1" smtClean="0">
                <a:solidFill>
                  <a:schemeClr val="accent1">
                    <a:lumMod val="75000"/>
                  </a:schemeClr>
                </a:solidFill>
              </a:rPr>
              <a:t>Conj</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a:t>The </a:t>
            </a:r>
            <a:r>
              <a:rPr lang="en-US" i="1" dirty="0"/>
              <a:t>crescent</a:t>
            </a:r>
            <a:r>
              <a:rPr lang="en-US" dirty="0"/>
              <a:t> </a:t>
            </a:r>
            <a:r>
              <a:rPr lang="en-US" u="sng" dirty="0"/>
              <a:t>moon</a:t>
            </a:r>
            <a:r>
              <a:rPr lang="en-US" dirty="0"/>
              <a:t> </a:t>
            </a:r>
            <a:r>
              <a:rPr lang="en-US" dirty="0">
                <a:solidFill>
                  <a:srgbClr val="C00000"/>
                </a:solidFill>
              </a:rPr>
              <a:t>lit</a:t>
            </a:r>
            <a:r>
              <a:rPr lang="en-US" dirty="0"/>
              <a:t> </a:t>
            </a:r>
            <a:r>
              <a:rPr lang="en-US" dirty="0">
                <a:solidFill>
                  <a:schemeClr val="accent6"/>
                </a:solidFill>
              </a:rPr>
              <a:t>up</a:t>
            </a:r>
            <a:r>
              <a:rPr lang="en-US" dirty="0"/>
              <a:t> the </a:t>
            </a:r>
            <a:r>
              <a:rPr lang="en-US" u="sng" dirty="0"/>
              <a:t>lake</a:t>
            </a:r>
            <a:r>
              <a:rPr lang="en-US" dirty="0"/>
              <a:t>, </a:t>
            </a:r>
            <a:r>
              <a:rPr lang="en-US" dirty="0">
                <a:solidFill>
                  <a:schemeClr val="accent1"/>
                </a:solidFill>
              </a:rPr>
              <a:t>and</a:t>
            </a:r>
            <a:r>
              <a:rPr lang="en-US" dirty="0"/>
              <a:t> </a:t>
            </a:r>
            <a:r>
              <a:rPr lang="en-US" u="sng" dirty="0"/>
              <a:t>she</a:t>
            </a:r>
            <a:r>
              <a:rPr lang="en-US" dirty="0"/>
              <a:t> </a:t>
            </a:r>
            <a:r>
              <a:rPr lang="en-US" dirty="0">
                <a:solidFill>
                  <a:srgbClr val="C00000"/>
                </a:solidFill>
              </a:rPr>
              <a:t>saw</a:t>
            </a:r>
            <a:r>
              <a:rPr lang="en-US" dirty="0"/>
              <a:t> </a:t>
            </a:r>
            <a:r>
              <a:rPr lang="en-US" u="sng" dirty="0"/>
              <a:t>her</a:t>
            </a:r>
            <a:r>
              <a:rPr lang="en-US" dirty="0"/>
              <a:t> </a:t>
            </a:r>
            <a:r>
              <a:rPr lang="en-US" i="1" dirty="0"/>
              <a:t>dark</a:t>
            </a:r>
            <a:r>
              <a:rPr lang="en-US" dirty="0"/>
              <a:t> </a:t>
            </a:r>
            <a:r>
              <a:rPr lang="en-US" u="sng" dirty="0"/>
              <a:t>reflection</a:t>
            </a:r>
            <a:r>
              <a:rPr lang="en-US" dirty="0"/>
              <a:t> </a:t>
            </a:r>
            <a:r>
              <a:rPr lang="en-US" dirty="0" smtClean="0">
                <a:solidFill>
                  <a:srgbClr val="C00000"/>
                </a:solidFill>
              </a:rPr>
              <a:t>bobbing</a:t>
            </a:r>
            <a:r>
              <a:rPr lang="en-US" dirty="0" smtClean="0"/>
              <a:t> lightly</a:t>
            </a:r>
            <a:r>
              <a:rPr lang="en-US" dirty="0" smtClean="0">
                <a:solidFill>
                  <a:schemeClr val="accent6"/>
                </a:solidFill>
              </a:rPr>
              <a:t> on </a:t>
            </a:r>
            <a:r>
              <a:rPr lang="en-US" dirty="0" smtClean="0"/>
              <a:t>the </a:t>
            </a:r>
            <a:r>
              <a:rPr lang="en-US" u="sng" dirty="0" smtClean="0"/>
              <a:t>water</a:t>
            </a:r>
            <a:r>
              <a:rPr lang="en-US" dirty="0" smtClean="0"/>
              <a:t>.</a:t>
            </a:r>
            <a:endParaRPr lang="en-US" dirty="0"/>
          </a:p>
          <a:p>
            <a:pPr marL="514350" indent="-514350">
              <a:buAutoNum type="arabicPeriod"/>
            </a:pPr>
            <a:r>
              <a:rPr lang="en-US" u="sng" dirty="0"/>
              <a:t>She</a:t>
            </a:r>
            <a:r>
              <a:rPr lang="en-US" dirty="0"/>
              <a:t> </a:t>
            </a:r>
            <a:r>
              <a:rPr lang="en-US" dirty="0">
                <a:solidFill>
                  <a:srgbClr val="C00000"/>
                </a:solidFill>
              </a:rPr>
              <a:t>felt</a:t>
            </a:r>
            <a:r>
              <a:rPr lang="en-US" dirty="0"/>
              <a:t> </a:t>
            </a:r>
            <a:r>
              <a:rPr lang="en-US" i="1" dirty="0"/>
              <a:t>weak</a:t>
            </a:r>
            <a:r>
              <a:rPr lang="en-US" dirty="0"/>
              <a:t>.  </a:t>
            </a:r>
            <a:r>
              <a:rPr lang="en-US" u="sng" dirty="0"/>
              <a:t>Her</a:t>
            </a:r>
            <a:r>
              <a:rPr lang="en-US" dirty="0"/>
              <a:t> </a:t>
            </a:r>
            <a:r>
              <a:rPr lang="en-US" u="sng" dirty="0"/>
              <a:t>legs</a:t>
            </a:r>
            <a:r>
              <a:rPr lang="en-US" dirty="0"/>
              <a:t> </a:t>
            </a:r>
            <a:r>
              <a:rPr lang="en-US" dirty="0">
                <a:solidFill>
                  <a:srgbClr val="C00000"/>
                </a:solidFill>
              </a:rPr>
              <a:t>wobbled</a:t>
            </a:r>
            <a:r>
              <a:rPr lang="en-US" dirty="0"/>
              <a:t>, </a:t>
            </a:r>
            <a:r>
              <a:rPr lang="en-US" dirty="0">
                <a:solidFill>
                  <a:schemeClr val="accent1"/>
                </a:solidFill>
              </a:rPr>
              <a:t>and</a:t>
            </a:r>
            <a:r>
              <a:rPr lang="en-US" dirty="0"/>
              <a:t> when </a:t>
            </a:r>
            <a:r>
              <a:rPr lang="en-US" u="sng" dirty="0"/>
              <a:t>she</a:t>
            </a:r>
            <a:r>
              <a:rPr lang="en-US" dirty="0"/>
              <a:t> </a:t>
            </a:r>
            <a:r>
              <a:rPr lang="en-US" dirty="0">
                <a:solidFill>
                  <a:srgbClr val="C00000"/>
                </a:solidFill>
              </a:rPr>
              <a:t>fell</a:t>
            </a:r>
            <a:r>
              <a:rPr lang="en-US" dirty="0"/>
              <a:t>, </a:t>
            </a:r>
            <a:r>
              <a:rPr lang="en-US" u="sng" dirty="0"/>
              <a:t>her</a:t>
            </a:r>
            <a:r>
              <a:rPr lang="en-US" dirty="0"/>
              <a:t> </a:t>
            </a:r>
            <a:r>
              <a:rPr lang="en-US" u="sng" dirty="0"/>
              <a:t>head</a:t>
            </a:r>
            <a:r>
              <a:rPr lang="en-US" dirty="0"/>
              <a:t> </a:t>
            </a:r>
            <a:r>
              <a:rPr lang="en-US" b="1" dirty="0" smtClean="0"/>
              <a:t>quickly</a:t>
            </a:r>
            <a:r>
              <a:rPr lang="en-US" dirty="0" smtClean="0"/>
              <a:t> </a:t>
            </a:r>
            <a:r>
              <a:rPr lang="en-US" dirty="0" smtClean="0">
                <a:solidFill>
                  <a:srgbClr val="C00000"/>
                </a:solidFill>
              </a:rPr>
              <a:t>bounced</a:t>
            </a:r>
            <a:r>
              <a:rPr lang="en-US" dirty="0" smtClean="0"/>
              <a:t> </a:t>
            </a:r>
            <a:r>
              <a:rPr lang="en-US" dirty="0">
                <a:solidFill>
                  <a:schemeClr val="accent6"/>
                </a:solidFill>
              </a:rPr>
              <a:t>off</a:t>
            </a:r>
            <a:r>
              <a:rPr lang="en-US" dirty="0"/>
              <a:t> </a:t>
            </a:r>
            <a:r>
              <a:rPr lang="en-US" u="sng" dirty="0"/>
              <a:t>her</a:t>
            </a:r>
            <a:r>
              <a:rPr lang="en-US" dirty="0"/>
              <a:t> </a:t>
            </a:r>
            <a:r>
              <a:rPr lang="en-US" u="sng" dirty="0"/>
              <a:t>desk</a:t>
            </a:r>
            <a:r>
              <a:rPr lang="en-US" dirty="0"/>
              <a:t> </a:t>
            </a:r>
            <a:r>
              <a:rPr lang="en-US" dirty="0">
                <a:solidFill>
                  <a:schemeClr val="accent6"/>
                </a:solidFill>
              </a:rPr>
              <a:t>before</a:t>
            </a:r>
            <a:r>
              <a:rPr lang="en-US" dirty="0"/>
              <a:t> </a:t>
            </a:r>
            <a:r>
              <a:rPr lang="en-US" dirty="0">
                <a:solidFill>
                  <a:srgbClr val="C00000"/>
                </a:solidFill>
              </a:rPr>
              <a:t>hitting</a:t>
            </a:r>
            <a:r>
              <a:rPr lang="en-US" dirty="0"/>
              <a:t> the </a:t>
            </a:r>
            <a:r>
              <a:rPr lang="en-US" u="sng" dirty="0"/>
              <a:t>floor.</a:t>
            </a:r>
          </a:p>
          <a:p>
            <a:pPr marL="514350" indent="-514350">
              <a:buAutoNum type="arabicPeriod"/>
            </a:pPr>
            <a:r>
              <a:rPr lang="en-US" u="sng" dirty="0"/>
              <a:t>It</a:t>
            </a:r>
            <a:r>
              <a:rPr lang="en-US" dirty="0"/>
              <a:t> </a:t>
            </a:r>
            <a:r>
              <a:rPr lang="en-US" dirty="0">
                <a:solidFill>
                  <a:srgbClr val="C00000"/>
                </a:solidFill>
              </a:rPr>
              <a:t>was</a:t>
            </a:r>
            <a:r>
              <a:rPr lang="en-US" dirty="0"/>
              <a:t> </a:t>
            </a:r>
            <a:r>
              <a:rPr lang="en-US" b="1" dirty="0"/>
              <a:t>pretty</a:t>
            </a:r>
            <a:r>
              <a:rPr lang="en-US" dirty="0"/>
              <a:t> </a:t>
            </a:r>
            <a:r>
              <a:rPr lang="en-US" i="1" dirty="0"/>
              <a:t>late</a:t>
            </a:r>
            <a:r>
              <a:rPr lang="en-US" dirty="0"/>
              <a:t> </a:t>
            </a:r>
            <a:r>
              <a:rPr lang="en-US" dirty="0">
                <a:solidFill>
                  <a:schemeClr val="accent6"/>
                </a:solidFill>
              </a:rPr>
              <a:t>in</a:t>
            </a:r>
            <a:r>
              <a:rPr lang="en-US" dirty="0"/>
              <a:t> the </a:t>
            </a:r>
            <a:r>
              <a:rPr lang="en-US" u="sng" dirty="0"/>
              <a:t>afternoon</a:t>
            </a:r>
            <a:r>
              <a:rPr lang="en-US" dirty="0"/>
              <a:t>.  </a:t>
            </a:r>
            <a:r>
              <a:rPr lang="en-US" u="sng" dirty="0"/>
              <a:t>Leslie</a:t>
            </a:r>
            <a:r>
              <a:rPr lang="en-US" dirty="0"/>
              <a:t> </a:t>
            </a:r>
            <a:r>
              <a:rPr lang="en-US" dirty="0">
                <a:solidFill>
                  <a:srgbClr val="C00000"/>
                </a:solidFill>
              </a:rPr>
              <a:t>knew</a:t>
            </a:r>
            <a:r>
              <a:rPr lang="en-US" dirty="0"/>
              <a:t> </a:t>
            </a:r>
            <a:r>
              <a:rPr lang="en-US" u="sng" dirty="0"/>
              <a:t>she</a:t>
            </a:r>
            <a:r>
              <a:rPr lang="en-US" dirty="0"/>
              <a:t> </a:t>
            </a:r>
            <a:r>
              <a:rPr lang="en-US" dirty="0">
                <a:solidFill>
                  <a:srgbClr val="C00000"/>
                </a:solidFill>
              </a:rPr>
              <a:t>should be leaving</a:t>
            </a:r>
            <a:r>
              <a:rPr lang="en-US" dirty="0"/>
              <a:t>, </a:t>
            </a:r>
            <a:r>
              <a:rPr lang="en-US" dirty="0">
                <a:solidFill>
                  <a:schemeClr val="accent1"/>
                </a:solidFill>
              </a:rPr>
              <a:t>but</a:t>
            </a:r>
            <a:r>
              <a:rPr lang="en-US" dirty="0"/>
              <a:t> </a:t>
            </a:r>
            <a:r>
              <a:rPr lang="en-US" u="sng" dirty="0"/>
              <a:t>she</a:t>
            </a:r>
            <a:r>
              <a:rPr lang="en-US" dirty="0"/>
              <a:t> </a:t>
            </a:r>
            <a:r>
              <a:rPr lang="en-US" b="1" dirty="0"/>
              <a:t>foolishly</a:t>
            </a:r>
            <a:r>
              <a:rPr lang="en-US" dirty="0"/>
              <a:t> </a:t>
            </a:r>
            <a:r>
              <a:rPr lang="en-US" dirty="0">
                <a:solidFill>
                  <a:srgbClr val="C00000"/>
                </a:solidFill>
              </a:rPr>
              <a:t>decided</a:t>
            </a:r>
            <a:r>
              <a:rPr lang="en-US" dirty="0"/>
              <a:t> </a:t>
            </a:r>
            <a:r>
              <a:rPr lang="en-US" dirty="0">
                <a:solidFill>
                  <a:schemeClr val="accent6"/>
                </a:solidFill>
              </a:rPr>
              <a:t>to</a:t>
            </a:r>
            <a:r>
              <a:rPr lang="en-US" dirty="0"/>
              <a:t> </a:t>
            </a:r>
            <a:r>
              <a:rPr lang="en-US" dirty="0">
                <a:solidFill>
                  <a:srgbClr val="C00000"/>
                </a:solidFill>
              </a:rPr>
              <a:t>stay</a:t>
            </a:r>
            <a:r>
              <a:rPr lang="en-US" dirty="0"/>
              <a:t>.</a:t>
            </a:r>
            <a:endParaRPr lang="en-US" dirty="0"/>
          </a:p>
        </p:txBody>
      </p:sp>
    </p:spTree>
    <p:extLst>
      <p:ext uri="{BB962C8B-B14F-4D97-AF65-F5344CB8AC3E}">
        <p14:creationId xmlns:p14="http://schemas.microsoft.com/office/powerpoint/2010/main" val="178485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6- Part of speech Review</a:t>
            </a:r>
            <a:endParaRPr lang="en-US" dirty="0"/>
          </a:p>
        </p:txBody>
      </p:sp>
      <p:sp>
        <p:nvSpPr>
          <p:cNvPr id="3" name="Content Placeholder 2"/>
          <p:cNvSpPr>
            <a:spLocks noGrp="1"/>
          </p:cNvSpPr>
          <p:nvPr>
            <p:ph idx="1"/>
          </p:nvPr>
        </p:nvSpPr>
        <p:spPr>
          <a:xfrm>
            <a:off x="838200" y="1520042"/>
            <a:ext cx="10515600" cy="4656921"/>
          </a:xfrm>
        </p:spPr>
        <p:txBody>
          <a:bodyPr/>
          <a:lstStyle/>
          <a:p>
            <a:r>
              <a:rPr lang="en-US" dirty="0"/>
              <a:t>Directions: Underline nouns and pronouns, circle verbs, and draw a box around the adjectives, a triangle around the adverbs, double underline Prepositions and conjunctions, or label them with a key.</a:t>
            </a:r>
          </a:p>
          <a:p>
            <a:pPr marL="0" indent="0">
              <a:buNone/>
            </a:pPr>
            <a:endParaRPr lang="en-US" dirty="0" smtClean="0"/>
          </a:p>
          <a:p>
            <a:pPr marL="514350" indent="-514350">
              <a:buAutoNum type="arabicPeriod"/>
            </a:pPr>
            <a:r>
              <a:rPr lang="en-US" dirty="0" smtClean="0"/>
              <a:t>The woman sat nervously, looking over her computer screen. The terrifying fear of getting caught swirled in her mind, and her body trembled with fear as the officer approached.</a:t>
            </a:r>
          </a:p>
          <a:p>
            <a:pPr marL="514350" indent="-514350">
              <a:buAutoNum type="arabicPeriod"/>
            </a:pPr>
            <a:r>
              <a:rPr lang="en-US" dirty="0" smtClean="0"/>
              <a:t>The high pitched cackle of the coyotes pierced the night air, and it grew more jubilant as they drew beside the wounded goat. </a:t>
            </a:r>
          </a:p>
          <a:p>
            <a:pPr marL="514350" indent="-514350">
              <a:buAutoNum type="arabicPeriod"/>
            </a:pPr>
            <a:endParaRPr lang="en-US" dirty="0"/>
          </a:p>
        </p:txBody>
      </p:sp>
    </p:spTree>
    <p:extLst>
      <p:ext uri="{BB962C8B-B14F-4D97-AF65-F5344CB8AC3E}">
        <p14:creationId xmlns:p14="http://schemas.microsoft.com/office/powerpoint/2010/main" val="828358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a:t>
            </a:r>
            <a:r>
              <a:rPr lang="en-US" dirty="0" smtClean="0"/>
              <a:t>6-  </a:t>
            </a:r>
            <a:r>
              <a:rPr lang="en-US" u="sng" dirty="0"/>
              <a:t>N</a:t>
            </a:r>
            <a:r>
              <a:rPr lang="en-US" dirty="0"/>
              <a:t>, </a:t>
            </a:r>
            <a:r>
              <a:rPr lang="en-US" dirty="0">
                <a:solidFill>
                  <a:srgbClr val="C00000"/>
                </a:solidFill>
              </a:rPr>
              <a:t>V</a:t>
            </a:r>
            <a:r>
              <a:rPr lang="en-US" dirty="0"/>
              <a:t>, </a:t>
            </a:r>
            <a:r>
              <a:rPr lang="en-US" i="1" dirty="0" err="1"/>
              <a:t>Adj</a:t>
            </a:r>
            <a:r>
              <a:rPr lang="en-US" dirty="0"/>
              <a:t>, </a:t>
            </a:r>
            <a:r>
              <a:rPr lang="en-US" b="1" dirty="0" err="1"/>
              <a:t>Adv</a:t>
            </a:r>
            <a:r>
              <a:rPr lang="en-US" dirty="0"/>
              <a:t>, </a:t>
            </a:r>
            <a:r>
              <a:rPr lang="en-US" dirty="0">
                <a:solidFill>
                  <a:schemeClr val="accent6"/>
                </a:solidFill>
              </a:rPr>
              <a:t>Prep</a:t>
            </a:r>
            <a:r>
              <a:rPr lang="en-US" dirty="0"/>
              <a:t>, </a:t>
            </a:r>
            <a:r>
              <a:rPr lang="en-US" dirty="0" err="1">
                <a:solidFill>
                  <a:schemeClr val="accent1">
                    <a:lumMod val="75000"/>
                  </a:schemeClr>
                </a:solidFill>
              </a:rPr>
              <a:t>Conj</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a:t>The </a:t>
            </a:r>
            <a:r>
              <a:rPr lang="en-US" u="sng" dirty="0"/>
              <a:t>woman</a:t>
            </a:r>
            <a:r>
              <a:rPr lang="en-US" dirty="0"/>
              <a:t> </a:t>
            </a:r>
            <a:r>
              <a:rPr lang="en-US" dirty="0">
                <a:solidFill>
                  <a:srgbClr val="C00000"/>
                </a:solidFill>
              </a:rPr>
              <a:t>sat</a:t>
            </a:r>
            <a:r>
              <a:rPr lang="en-US" dirty="0"/>
              <a:t> </a:t>
            </a:r>
            <a:r>
              <a:rPr lang="en-US" b="1" dirty="0"/>
              <a:t>nervously</a:t>
            </a:r>
            <a:r>
              <a:rPr lang="en-US" dirty="0"/>
              <a:t>, </a:t>
            </a:r>
            <a:r>
              <a:rPr lang="en-US" dirty="0">
                <a:solidFill>
                  <a:srgbClr val="C00000"/>
                </a:solidFill>
              </a:rPr>
              <a:t>looking</a:t>
            </a:r>
            <a:r>
              <a:rPr lang="en-US" dirty="0"/>
              <a:t> </a:t>
            </a:r>
            <a:r>
              <a:rPr lang="en-US" dirty="0">
                <a:solidFill>
                  <a:schemeClr val="accent6"/>
                </a:solidFill>
              </a:rPr>
              <a:t>over</a:t>
            </a:r>
            <a:r>
              <a:rPr lang="en-US" dirty="0"/>
              <a:t> </a:t>
            </a:r>
            <a:r>
              <a:rPr lang="en-US" u="sng" dirty="0"/>
              <a:t>her</a:t>
            </a:r>
            <a:r>
              <a:rPr lang="en-US" dirty="0"/>
              <a:t> </a:t>
            </a:r>
            <a:r>
              <a:rPr lang="en-US" i="1" dirty="0"/>
              <a:t>computer</a:t>
            </a:r>
            <a:r>
              <a:rPr lang="en-US" dirty="0"/>
              <a:t> </a:t>
            </a:r>
            <a:r>
              <a:rPr lang="en-US" u="sng" dirty="0"/>
              <a:t>screen</a:t>
            </a:r>
            <a:r>
              <a:rPr lang="en-US" dirty="0"/>
              <a:t>. The </a:t>
            </a:r>
            <a:r>
              <a:rPr lang="en-US" i="1" dirty="0"/>
              <a:t>terrifying</a:t>
            </a:r>
            <a:r>
              <a:rPr lang="en-US" dirty="0"/>
              <a:t> </a:t>
            </a:r>
            <a:r>
              <a:rPr lang="en-US" u="sng" dirty="0"/>
              <a:t>fear</a:t>
            </a:r>
            <a:r>
              <a:rPr lang="en-US" dirty="0"/>
              <a:t> </a:t>
            </a:r>
            <a:r>
              <a:rPr lang="en-US" dirty="0">
                <a:solidFill>
                  <a:schemeClr val="accent6"/>
                </a:solidFill>
              </a:rPr>
              <a:t>of</a:t>
            </a:r>
            <a:r>
              <a:rPr lang="en-US" dirty="0"/>
              <a:t> </a:t>
            </a:r>
            <a:r>
              <a:rPr lang="en-US" dirty="0">
                <a:solidFill>
                  <a:srgbClr val="C00000"/>
                </a:solidFill>
              </a:rPr>
              <a:t>getting caught swirled</a:t>
            </a:r>
            <a:r>
              <a:rPr lang="en-US" dirty="0"/>
              <a:t> </a:t>
            </a:r>
            <a:r>
              <a:rPr lang="en-US" dirty="0">
                <a:solidFill>
                  <a:schemeClr val="accent6"/>
                </a:solidFill>
              </a:rPr>
              <a:t>in</a:t>
            </a:r>
            <a:r>
              <a:rPr lang="en-US" dirty="0"/>
              <a:t> </a:t>
            </a:r>
            <a:r>
              <a:rPr lang="en-US" u="sng" dirty="0"/>
              <a:t>her</a:t>
            </a:r>
            <a:r>
              <a:rPr lang="en-US" dirty="0"/>
              <a:t> </a:t>
            </a:r>
            <a:r>
              <a:rPr lang="en-US" u="sng" dirty="0"/>
              <a:t>mind</a:t>
            </a:r>
            <a:r>
              <a:rPr lang="en-US" dirty="0"/>
              <a:t>, </a:t>
            </a:r>
            <a:r>
              <a:rPr lang="en-US" dirty="0">
                <a:solidFill>
                  <a:schemeClr val="accent1"/>
                </a:solidFill>
              </a:rPr>
              <a:t>and</a:t>
            </a:r>
            <a:r>
              <a:rPr lang="en-US" dirty="0"/>
              <a:t> </a:t>
            </a:r>
            <a:r>
              <a:rPr lang="en-US" u="sng" dirty="0"/>
              <a:t>her</a:t>
            </a:r>
            <a:r>
              <a:rPr lang="en-US" dirty="0"/>
              <a:t> </a:t>
            </a:r>
            <a:r>
              <a:rPr lang="en-US" u="sng" dirty="0"/>
              <a:t>body</a:t>
            </a:r>
            <a:r>
              <a:rPr lang="en-US" dirty="0"/>
              <a:t> </a:t>
            </a:r>
            <a:r>
              <a:rPr lang="en-US" dirty="0">
                <a:solidFill>
                  <a:srgbClr val="C00000"/>
                </a:solidFill>
              </a:rPr>
              <a:t>trembled</a:t>
            </a:r>
            <a:r>
              <a:rPr lang="en-US" dirty="0"/>
              <a:t> </a:t>
            </a:r>
            <a:r>
              <a:rPr lang="en-US" dirty="0">
                <a:solidFill>
                  <a:schemeClr val="accent6"/>
                </a:solidFill>
              </a:rPr>
              <a:t>with</a:t>
            </a:r>
            <a:r>
              <a:rPr lang="en-US" dirty="0"/>
              <a:t> </a:t>
            </a:r>
            <a:r>
              <a:rPr lang="en-US" u="sng" dirty="0"/>
              <a:t>fear</a:t>
            </a:r>
            <a:r>
              <a:rPr lang="en-US" dirty="0"/>
              <a:t> </a:t>
            </a:r>
            <a:r>
              <a:rPr lang="en-US" dirty="0">
                <a:solidFill>
                  <a:schemeClr val="accent6"/>
                </a:solidFill>
              </a:rPr>
              <a:t>as</a:t>
            </a:r>
            <a:r>
              <a:rPr lang="en-US" dirty="0"/>
              <a:t> the </a:t>
            </a:r>
            <a:r>
              <a:rPr lang="en-US" u="sng" dirty="0"/>
              <a:t>officer</a:t>
            </a:r>
            <a:r>
              <a:rPr lang="en-US" dirty="0"/>
              <a:t> </a:t>
            </a:r>
            <a:r>
              <a:rPr lang="en-US" dirty="0">
                <a:solidFill>
                  <a:srgbClr val="C00000"/>
                </a:solidFill>
              </a:rPr>
              <a:t>approached</a:t>
            </a:r>
            <a:r>
              <a:rPr lang="en-US" dirty="0"/>
              <a:t>.</a:t>
            </a:r>
          </a:p>
          <a:p>
            <a:pPr marL="514350" indent="-514350">
              <a:buAutoNum type="arabicPeriod"/>
            </a:pPr>
            <a:r>
              <a:rPr lang="en-US" dirty="0"/>
              <a:t>The </a:t>
            </a:r>
            <a:r>
              <a:rPr lang="en-US" b="1" dirty="0"/>
              <a:t>high</a:t>
            </a:r>
            <a:r>
              <a:rPr lang="en-US" dirty="0"/>
              <a:t> </a:t>
            </a:r>
            <a:r>
              <a:rPr lang="en-US" i="1" dirty="0"/>
              <a:t>pitched</a:t>
            </a:r>
            <a:r>
              <a:rPr lang="en-US" dirty="0"/>
              <a:t> </a:t>
            </a:r>
            <a:r>
              <a:rPr lang="en-US" u="sng" dirty="0"/>
              <a:t>cackle</a:t>
            </a:r>
            <a:r>
              <a:rPr lang="en-US" dirty="0"/>
              <a:t> </a:t>
            </a:r>
            <a:r>
              <a:rPr lang="en-US" dirty="0">
                <a:solidFill>
                  <a:schemeClr val="accent6"/>
                </a:solidFill>
              </a:rPr>
              <a:t>of</a:t>
            </a:r>
            <a:r>
              <a:rPr lang="en-US" dirty="0"/>
              <a:t> the </a:t>
            </a:r>
            <a:r>
              <a:rPr lang="en-US" u="sng" dirty="0"/>
              <a:t>coyotes</a:t>
            </a:r>
            <a:r>
              <a:rPr lang="en-US" dirty="0"/>
              <a:t> </a:t>
            </a:r>
            <a:r>
              <a:rPr lang="en-US" dirty="0">
                <a:solidFill>
                  <a:srgbClr val="C00000"/>
                </a:solidFill>
              </a:rPr>
              <a:t>pierced</a:t>
            </a:r>
            <a:r>
              <a:rPr lang="en-US" dirty="0"/>
              <a:t> the </a:t>
            </a:r>
            <a:r>
              <a:rPr lang="en-US" i="1" dirty="0"/>
              <a:t>night</a:t>
            </a:r>
            <a:r>
              <a:rPr lang="en-US" dirty="0"/>
              <a:t> </a:t>
            </a:r>
            <a:r>
              <a:rPr lang="en-US" u="sng" dirty="0"/>
              <a:t>air</a:t>
            </a:r>
            <a:r>
              <a:rPr lang="en-US" dirty="0"/>
              <a:t>, </a:t>
            </a:r>
            <a:r>
              <a:rPr lang="en-US" dirty="0">
                <a:solidFill>
                  <a:schemeClr val="accent5"/>
                </a:solidFill>
              </a:rPr>
              <a:t>and</a:t>
            </a:r>
            <a:r>
              <a:rPr lang="en-US" dirty="0"/>
              <a:t> </a:t>
            </a:r>
            <a:r>
              <a:rPr lang="en-US" u="sng" dirty="0"/>
              <a:t>it</a:t>
            </a:r>
            <a:r>
              <a:rPr lang="en-US" dirty="0"/>
              <a:t> </a:t>
            </a:r>
            <a:r>
              <a:rPr lang="en-US" dirty="0">
                <a:solidFill>
                  <a:srgbClr val="C00000"/>
                </a:solidFill>
              </a:rPr>
              <a:t>grew</a:t>
            </a:r>
            <a:r>
              <a:rPr lang="en-US" dirty="0"/>
              <a:t> </a:t>
            </a:r>
            <a:r>
              <a:rPr lang="en-US" b="1" dirty="0"/>
              <a:t>more</a:t>
            </a:r>
            <a:r>
              <a:rPr lang="en-US" dirty="0"/>
              <a:t> </a:t>
            </a:r>
            <a:r>
              <a:rPr lang="en-US" i="1" dirty="0"/>
              <a:t>jubilant</a:t>
            </a:r>
            <a:r>
              <a:rPr lang="en-US" dirty="0"/>
              <a:t> </a:t>
            </a:r>
            <a:r>
              <a:rPr lang="en-US" dirty="0">
                <a:solidFill>
                  <a:schemeClr val="accent6"/>
                </a:solidFill>
              </a:rPr>
              <a:t>as</a:t>
            </a:r>
            <a:r>
              <a:rPr lang="en-US" dirty="0"/>
              <a:t> </a:t>
            </a:r>
            <a:r>
              <a:rPr lang="en-US" u="sng" dirty="0"/>
              <a:t>they</a:t>
            </a:r>
            <a:r>
              <a:rPr lang="en-US" dirty="0"/>
              <a:t> </a:t>
            </a:r>
            <a:r>
              <a:rPr lang="en-US" dirty="0">
                <a:solidFill>
                  <a:srgbClr val="C00000"/>
                </a:solidFill>
              </a:rPr>
              <a:t>drew</a:t>
            </a:r>
            <a:r>
              <a:rPr lang="en-US" dirty="0"/>
              <a:t> </a:t>
            </a:r>
            <a:r>
              <a:rPr lang="en-US" dirty="0" smtClean="0">
                <a:solidFill>
                  <a:schemeClr val="accent6"/>
                </a:solidFill>
              </a:rPr>
              <a:t>beside</a:t>
            </a:r>
            <a:r>
              <a:rPr lang="en-US" dirty="0" smtClean="0"/>
              <a:t> </a:t>
            </a:r>
            <a:r>
              <a:rPr lang="en-US" dirty="0"/>
              <a:t>the </a:t>
            </a:r>
            <a:r>
              <a:rPr lang="en-US" i="1" dirty="0" smtClean="0"/>
              <a:t>wounded</a:t>
            </a:r>
            <a:r>
              <a:rPr lang="en-US" dirty="0" smtClean="0"/>
              <a:t> </a:t>
            </a:r>
            <a:r>
              <a:rPr lang="en-US" u="sng" dirty="0"/>
              <a:t>goat</a:t>
            </a:r>
            <a:r>
              <a:rPr lang="en-US" dirty="0"/>
              <a:t>. </a:t>
            </a:r>
          </a:p>
        </p:txBody>
      </p:sp>
    </p:spTree>
    <p:extLst>
      <p:ext uri="{BB962C8B-B14F-4D97-AF65-F5344CB8AC3E}">
        <p14:creationId xmlns:p14="http://schemas.microsoft.com/office/powerpoint/2010/main" val="1697112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Sentences Practice #1</a:t>
            </a:r>
            <a:endParaRPr lang="en-US" dirty="0"/>
          </a:p>
        </p:txBody>
      </p:sp>
      <p:sp>
        <p:nvSpPr>
          <p:cNvPr id="3" name="Content Placeholder 2"/>
          <p:cNvSpPr>
            <a:spLocks noGrp="1"/>
          </p:cNvSpPr>
          <p:nvPr>
            <p:ph idx="1"/>
          </p:nvPr>
        </p:nvSpPr>
        <p:spPr>
          <a:xfrm>
            <a:off x="838200" y="1475232"/>
            <a:ext cx="10515600" cy="4701731"/>
          </a:xfrm>
        </p:spPr>
        <p:txBody>
          <a:bodyPr/>
          <a:lstStyle/>
          <a:p>
            <a:r>
              <a:rPr lang="en-US" dirty="0" smtClean="0"/>
              <a:t>Directions:  Underline the subject and circle the predicate in each of these sentences.  If a sentence is not complete, please explain why (Is it missing the subject, the predicate, or the complete thought?)</a:t>
            </a:r>
          </a:p>
          <a:p>
            <a:endParaRPr lang="en-US" dirty="0" smtClean="0"/>
          </a:p>
          <a:p>
            <a:pPr marL="514350" indent="-514350">
              <a:buAutoNum type="arabicPeriod"/>
            </a:pPr>
            <a:r>
              <a:rPr lang="en-US" dirty="0" smtClean="0"/>
              <a:t>Mrs. Moody always takes her tea in the Foyer.  </a:t>
            </a:r>
          </a:p>
          <a:p>
            <a:pPr marL="514350" indent="-514350">
              <a:buAutoNum type="arabicPeriod"/>
            </a:pPr>
            <a:r>
              <a:rPr lang="en-US" dirty="0" smtClean="0"/>
              <a:t>Before the next election starts.</a:t>
            </a:r>
          </a:p>
          <a:p>
            <a:pPr marL="514350" indent="-514350">
              <a:buAutoNum type="arabicPeriod"/>
            </a:pPr>
            <a:r>
              <a:rPr lang="en-US" dirty="0" smtClean="0"/>
              <a:t>The aging bluish surface of the house.</a:t>
            </a:r>
          </a:p>
          <a:p>
            <a:pPr marL="514350" indent="-514350">
              <a:buAutoNum type="arabicPeriod"/>
            </a:pPr>
            <a:r>
              <a:rPr lang="en-US" dirty="0" smtClean="0"/>
              <a:t>The three little pigs feared the wolf.</a:t>
            </a:r>
          </a:p>
          <a:p>
            <a:pPr marL="514350" indent="-514350">
              <a:buAutoNum type="arabicPeriod"/>
            </a:pPr>
            <a:r>
              <a:rPr lang="en-US" dirty="0" smtClean="0"/>
              <a:t>Raced through the streets and down the hall.</a:t>
            </a:r>
            <a:endParaRPr lang="en-US" dirty="0"/>
          </a:p>
        </p:txBody>
      </p:sp>
    </p:spTree>
    <p:extLst>
      <p:ext uri="{BB962C8B-B14F-4D97-AF65-F5344CB8AC3E}">
        <p14:creationId xmlns:p14="http://schemas.microsoft.com/office/powerpoint/2010/main" val="1188118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4527"/>
            <a:ext cx="10515600" cy="1804415"/>
          </a:xfrm>
        </p:spPr>
        <p:txBody>
          <a:bodyPr/>
          <a:lstStyle/>
          <a:p>
            <a:r>
              <a:rPr lang="en-US" dirty="0" smtClean="0"/>
              <a:t>Complete Sentences#1: </a:t>
            </a:r>
            <a:r>
              <a:rPr lang="en-US" u="sng" dirty="0" smtClean="0"/>
              <a:t>Subject</a:t>
            </a:r>
            <a:r>
              <a:rPr lang="en-US" dirty="0" smtClean="0"/>
              <a:t> </a:t>
            </a:r>
            <a:r>
              <a:rPr lang="en-US" dirty="0" smtClean="0">
                <a:solidFill>
                  <a:srgbClr val="C00000"/>
                </a:solidFill>
              </a:rPr>
              <a:t>Predicate</a:t>
            </a:r>
            <a:endParaRPr lang="en-US" dirty="0">
              <a:solidFill>
                <a:srgbClr val="C00000"/>
              </a:solidFill>
            </a:endParaRPr>
          </a:p>
        </p:txBody>
      </p:sp>
      <p:sp>
        <p:nvSpPr>
          <p:cNvPr id="3" name="Content Placeholder 2"/>
          <p:cNvSpPr>
            <a:spLocks noGrp="1"/>
          </p:cNvSpPr>
          <p:nvPr>
            <p:ph idx="1"/>
          </p:nvPr>
        </p:nvSpPr>
        <p:spPr>
          <a:xfrm>
            <a:off x="838200" y="792480"/>
            <a:ext cx="10515600" cy="5384483"/>
          </a:xfrm>
        </p:spPr>
        <p:txBody>
          <a:bodyPr>
            <a:normAutofit lnSpcReduction="10000"/>
          </a:bodyPr>
          <a:lstStyle/>
          <a:p>
            <a:pPr marL="514350" indent="-514350">
              <a:buAutoNum type="arabicPeriod"/>
            </a:pPr>
            <a:r>
              <a:rPr lang="en-US" u="sng" dirty="0" smtClean="0"/>
              <a:t>Mrs. Moody </a:t>
            </a:r>
            <a:r>
              <a:rPr lang="en-US" dirty="0" smtClean="0">
                <a:solidFill>
                  <a:srgbClr val="C00000"/>
                </a:solidFill>
              </a:rPr>
              <a:t>always takes </a:t>
            </a:r>
            <a:r>
              <a:rPr lang="en-US" dirty="0" smtClean="0"/>
              <a:t>her tea in the Foyer.  </a:t>
            </a:r>
          </a:p>
          <a:p>
            <a:pPr marL="0" indent="0">
              <a:buNone/>
            </a:pPr>
            <a:r>
              <a:rPr lang="en-US" dirty="0" smtClean="0"/>
              <a:t>Complete sentence</a:t>
            </a:r>
          </a:p>
          <a:p>
            <a:pPr marL="514350" indent="-514350">
              <a:buAutoNum type="arabicPeriod" startAt="2"/>
            </a:pPr>
            <a:r>
              <a:rPr lang="en-US" dirty="0" smtClean="0"/>
              <a:t>Before </a:t>
            </a:r>
            <a:r>
              <a:rPr lang="en-US" u="sng" dirty="0" smtClean="0"/>
              <a:t>the next election </a:t>
            </a:r>
            <a:r>
              <a:rPr lang="en-US" dirty="0" smtClean="0">
                <a:solidFill>
                  <a:srgbClr val="C00000"/>
                </a:solidFill>
              </a:rPr>
              <a:t>starts</a:t>
            </a:r>
            <a:r>
              <a:rPr lang="en-US" dirty="0" smtClean="0"/>
              <a:t>.</a:t>
            </a:r>
          </a:p>
          <a:p>
            <a:pPr marL="0" indent="0">
              <a:buNone/>
            </a:pPr>
            <a:r>
              <a:rPr lang="en-US" dirty="0" smtClean="0"/>
              <a:t>Not complete: Missing complete thought b/c it starts with the word “before”</a:t>
            </a:r>
          </a:p>
          <a:p>
            <a:pPr marL="514350" indent="-514350">
              <a:buAutoNum type="arabicPeriod" startAt="3"/>
            </a:pPr>
            <a:r>
              <a:rPr lang="en-US" dirty="0" smtClean="0"/>
              <a:t>The </a:t>
            </a:r>
            <a:r>
              <a:rPr lang="en-US" u="sng" dirty="0" smtClean="0"/>
              <a:t>aging bluish surface of the house</a:t>
            </a:r>
            <a:r>
              <a:rPr lang="en-US" dirty="0" smtClean="0"/>
              <a:t>.</a:t>
            </a:r>
          </a:p>
          <a:p>
            <a:pPr marL="0" indent="0">
              <a:buNone/>
            </a:pPr>
            <a:r>
              <a:rPr lang="en-US" dirty="0" smtClean="0"/>
              <a:t>Not complete missing predicate</a:t>
            </a:r>
          </a:p>
          <a:p>
            <a:pPr marL="0" indent="0">
              <a:buNone/>
            </a:pPr>
            <a:r>
              <a:rPr lang="en-US" dirty="0" smtClean="0"/>
              <a:t>4.   </a:t>
            </a:r>
            <a:r>
              <a:rPr lang="en-US" u="sng" dirty="0" smtClean="0"/>
              <a:t>The three little pigs </a:t>
            </a:r>
            <a:r>
              <a:rPr lang="en-US" dirty="0" smtClean="0">
                <a:solidFill>
                  <a:srgbClr val="C00000"/>
                </a:solidFill>
              </a:rPr>
              <a:t>feared</a:t>
            </a:r>
            <a:r>
              <a:rPr lang="en-US" dirty="0" smtClean="0"/>
              <a:t> the wolf.</a:t>
            </a:r>
          </a:p>
          <a:p>
            <a:pPr marL="0" indent="0">
              <a:buNone/>
            </a:pPr>
            <a:r>
              <a:rPr lang="en-US" dirty="0" smtClean="0"/>
              <a:t>Complete sentence</a:t>
            </a:r>
          </a:p>
          <a:p>
            <a:pPr marL="514350" indent="-514350">
              <a:buAutoNum type="arabicPeriod" startAt="5"/>
            </a:pPr>
            <a:r>
              <a:rPr lang="en-US" dirty="0" smtClean="0">
                <a:solidFill>
                  <a:srgbClr val="C00000"/>
                </a:solidFill>
              </a:rPr>
              <a:t>Raced</a:t>
            </a:r>
            <a:r>
              <a:rPr lang="en-US" dirty="0" smtClean="0"/>
              <a:t> through the streets and down the hall.</a:t>
            </a:r>
          </a:p>
          <a:p>
            <a:pPr marL="0" indent="0">
              <a:buNone/>
            </a:pPr>
            <a:r>
              <a:rPr lang="en-US" dirty="0" smtClean="0"/>
              <a:t>Not complete: missing subject </a:t>
            </a:r>
            <a:endParaRPr lang="en-US" dirty="0"/>
          </a:p>
        </p:txBody>
      </p:sp>
    </p:spTree>
    <p:extLst>
      <p:ext uri="{BB962C8B-B14F-4D97-AF65-F5344CB8AC3E}">
        <p14:creationId xmlns:p14="http://schemas.microsoft.com/office/powerpoint/2010/main" val="177470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a:t>
            </a:r>
            <a:endParaRPr lang="en-US" dirty="0"/>
          </a:p>
        </p:txBody>
      </p:sp>
      <p:sp>
        <p:nvSpPr>
          <p:cNvPr id="3" name="Content Placeholder 2"/>
          <p:cNvSpPr>
            <a:spLocks noGrp="1"/>
          </p:cNvSpPr>
          <p:nvPr>
            <p:ph idx="1"/>
          </p:nvPr>
        </p:nvSpPr>
        <p:spPr>
          <a:xfrm>
            <a:off x="838200" y="1365956"/>
            <a:ext cx="10515600" cy="4811007"/>
          </a:xfrm>
        </p:spPr>
        <p:txBody>
          <a:bodyPr/>
          <a:lstStyle/>
          <a:p>
            <a:r>
              <a:rPr lang="en-US" dirty="0" smtClean="0"/>
              <a:t>Review grammar rules 2-4 weeks (Copy on card stalk w/exercises)</a:t>
            </a:r>
          </a:p>
          <a:p>
            <a:r>
              <a:rPr lang="en-US" dirty="0" smtClean="0"/>
              <a:t>Teach them to answer writing prompts using paragraph style (Topic sentence, Evidence and explanation, Concluding sentence)</a:t>
            </a:r>
          </a:p>
          <a:p>
            <a:r>
              <a:rPr lang="en-US" dirty="0" smtClean="0"/>
              <a:t>Teach them to slowly go back and edit one paragraph a week or so using grammar rules</a:t>
            </a:r>
          </a:p>
          <a:p>
            <a:r>
              <a:rPr lang="en-US" dirty="0" smtClean="0"/>
              <a:t>Eventually teach the different purposes for writing (</a:t>
            </a:r>
            <a:r>
              <a:rPr lang="en-US" dirty="0" err="1" smtClean="0"/>
              <a:t>Gallegar</a:t>
            </a:r>
            <a:r>
              <a:rPr lang="en-US" dirty="0" smtClean="0"/>
              <a:t>)</a:t>
            </a:r>
          </a:p>
          <a:p>
            <a:r>
              <a:rPr lang="en-US" dirty="0" smtClean="0"/>
              <a:t>Eventually have them practice short pieces for each type</a:t>
            </a:r>
          </a:p>
          <a:p>
            <a:r>
              <a:rPr lang="en-US" dirty="0" smtClean="0"/>
              <a:t>Eventually move to write like me assignments</a:t>
            </a:r>
            <a:endParaRPr lang="en-US" dirty="0"/>
          </a:p>
        </p:txBody>
      </p:sp>
    </p:spTree>
    <p:extLst>
      <p:ext uri="{BB962C8B-B14F-4D97-AF65-F5344CB8AC3E}">
        <p14:creationId xmlns:p14="http://schemas.microsoft.com/office/powerpoint/2010/main" val="724444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Sentences Practice #2</a:t>
            </a:r>
            <a:endParaRPr lang="en-US" dirty="0"/>
          </a:p>
        </p:txBody>
      </p:sp>
      <p:sp>
        <p:nvSpPr>
          <p:cNvPr id="3" name="Content Placeholder 2"/>
          <p:cNvSpPr>
            <a:spLocks noGrp="1"/>
          </p:cNvSpPr>
          <p:nvPr>
            <p:ph idx="1"/>
          </p:nvPr>
        </p:nvSpPr>
        <p:spPr>
          <a:xfrm>
            <a:off x="838200" y="1341120"/>
            <a:ext cx="10515600" cy="4835843"/>
          </a:xfrm>
        </p:spPr>
        <p:txBody>
          <a:bodyPr/>
          <a:lstStyle/>
          <a:p>
            <a:r>
              <a:rPr lang="en-US" dirty="0"/>
              <a:t>Directions:  Underline the subject and circle the predicate in each of these sentences.  If a sentence is not complete, please explain why (Is it missing the subject, the predicate, or the complete thought</a:t>
            </a:r>
            <a:r>
              <a:rPr lang="en-US" dirty="0" smtClean="0"/>
              <a:t>?) and then complete the sentence.</a:t>
            </a:r>
          </a:p>
          <a:p>
            <a:pPr marL="0" indent="0">
              <a:buNone/>
            </a:pPr>
            <a:r>
              <a:rPr lang="en-US" smtClean="0"/>
              <a:t>1.  </a:t>
            </a:r>
            <a:endParaRPr lang="en-US" dirty="0"/>
          </a:p>
        </p:txBody>
      </p:sp>
    </p:spTree>
    <p:extLst>
      <p:ext uri="{BB962C8B-B14F-4D97-AF65-F5344CB8AC3E}">
        <p14:creationId xmlns:p14="http://schemas.microsoft.com/office/powerpoint/2010/main" val="1676324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#1- my space</a:t>
            </a:r>
            <a:endParaRPr lang="en-US" dirty="0"/>
          </a:p>
        </p:txBody>
      </p:sp>
      <p:sp>
        <p:nvSpPr>
          <p:cNvPr id="3" name="Content Placeholder 2"/>
          <p:cNvSpPr>
            <a:spLocks noGrp="1"/>
          </p:cNvSpPr>
          <p:nvPr>
            <p:ph idx="1"/>
          </p:nvPr>
        </p:nvSpPr>
        <p:spPr>
          <a:xfrm>
            <a:off x="838200" y="1467556"/>
            <a:ext cx="10515600" cy="4709407"/>
          </a:xfrm>
        </p:spPr>
        <p:txBody>
          <a:bodyPr/>
          <a:lstStyle/>
          <a:p>
            <a:r>
              <a:rPr lang="en-US" dirty="0" smtClean="0"/>
              <a:t>In a paragraph, describe a place that is meaningful to you.  Make sure to use lots of imagery.</a:t>
            </a:r>
          </a:p>
          <a:p>
            <a:endParaRPr lang="en-US" dirty="0"/>
          </a:p>
          <a:p>
            <a:pPr marL="0" indent="0">
              <a:buNone/>
            </a:pPr>
            <a:r>
              <a:rPr lang="en-US" u="sng" dirty="0" smtClean="0"/>
              <a:t>Paragraph Set Up:</a:t>
            </a:r>
          </a:p>
          <a:p>
            <a:r>
              <a:rPr lang="en-US" b="1" dirty="0" smtClean="0"/>
              <a:t>Topic sentence: </a:t>
            </a:r>
            <a:r>
              <a:rPr lang="en-US" dirty="0" smtClean="0"/>
              <a:t>Answers the prompt/Main idea</a:t>
            </a:r>
          </a:p>
          <a:p>
            <a:r>
              <a:rPr lang="en-US" b="1" dirty="0" smtClean="0"/>
              <a:t>Evidence/Explain:  </a:t>
            </a:r>
            <a:r>
              <a:rPr lang="en-US" dirty="0" smtClean="0"/>
              <a:t>Gives examples or explanations that connect with main idea</a:t>
            </a:r>
          </a:p>
          <a:p>
            <a:r>
              <a:rPr lang="en-US" b="1" dirty="0" smtClean="0"/>
              <a:t>Conclusion:  </a:t>
            </a:r>
            <a:r>
              <a:rPr lang="en-US" dirty="0" smtClean="0"/>
              <a:t>End it by summarizing how evidence proves main idea, or by explaining the significance of the topic.</a:t>
            </a:r>
            <a:endParaRPr lang="en-US" dirty="0"/>
          </a:p>
        </p:txBody>
      </p:sp>
    </p:spTree>
    <p:extLst>
      <p:ext uri="{BB962C8B-B14F-4D97-AF65-F5344CB8AC3E}">
        <p14:creationId xmlns:p14="http://schemas.microsoft.com/office/powerpoint/2010/main" val="74226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#2- A relative of mine</a:t>
            </a:r>
            <a:endParaRPr lang="en-US" dirty="0"/>
          </a:p>
        </p:txBody>
      </p:sp>
      <p:sp>
        <p:nvSpPr>
          <p:cNvPr id="3" name="Content Placeholder 2"/>
          <p:cNvSpPr>
            <a:spLocks noGrp="1"/>
          </p:cNvSpPr>
          <p:nvPr>
            <p:ph idx="1"/>
          </p:nvPr>
        </p:nvSpPr>
        <p:spPr/>
        <p:txBody>
          <a:bodyPr>
            <a:normAutofit lnSpcReduction="10000"/>
          </a:bodyPr>
          <a:lstStyle/>
          <a:p>
            <a:r>
              <a:rPr lang="en-US" dirty="0" smtClean="0"/>
              <a:t>In a paragraph, describe a person from your family.  Make sure you use lots of imagery.  (Describe them</a:t>
            </a:r>
            <a:r>
              <a:rPr lang="is-IS" dirty="0" smtClean="0"/>
              <a:t>… the way they look and sound etc.) </a:t>
            </a:r>
            <a:r>
              <a:rPr lang="en-US" dirty="0" smtClean="0"/>
              <a:t> </a:t>
            </a:r>
          </a:p>
          <a:p>
            <a:endParaRPr lang="en-US" dirty="0"/>
          </a:p>
          <a:p>
            <a:pPr marL="0" indent="0">
              <a:buNone/>
            </a:pPr>
            <a:r>
              <a:rPr lang="en-US" u="sng" dirty="0" smtClean="0"/>
              <a:t>Paragraph Set Up:</a:t>
            </a:r>
          </a:p>
          <a:p>
            <a:r>
              <a:rPr lang="en-US" b="1" dirty="0" smtClean="0"/>
              <a:t>Topic sentence: </a:t>
            </a:r>
            <a:r>
              <a:rPr lang="en-US" dirty="0" smtClean="0"/>
              <a:t>Answers the prompt/Main idea</a:t>
            </a:r>
          </a:p>
          <a:p>
            <a:r>
              <a:rPr lang="en-US" b="1" dirty="0" smtClean="0"/>
              <a:t>Evidence/Explain:  </a:t>
            </a:r>
            <a:r>
              <a:rPr lang="en-US" dirty="0" smtClean="0"/>
              <a:t>Gives examples or explanations that connect with main idea</a:t>
            </a:r>
          </a:p>
          <a:p>
            <a:r>
              <a:rPr lang="en-US" b="1" dirty="0" smtClean="0"/>
              <a:t>Conclusion:  </a:t>
            </a:r>
            <a:r>
              <a:rPr lang="en-US" dirty="0" smtClean="0"/>
              <a:t>End it by summarizing how evidence proves main idea, or by explaining the significance of the topic.</a:t>
            </a:r>
          </a:p>
          <a:p>
            <a:endParaRPr lang="en-US" dirty="0"/>
          </a:p>
        </p:txBody>
      </p:sp>
    </p:spTree>
    <p:extLst>
      <p:ext uri="{BB962C8B-B14F-4D97-AF65-F5344CB8AC3E}">
        <p14:creationId xmlns:p14="http://schemas.microsoft.com/office/powerpoint/2010/main" val="76428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 3- An object I love</a:t>
            </a:r>
            <a:endParaRPr lang="en-US" dirty="0"/>
          </a:p>
        </p:txBody>
      </p:sp>
      <p:sp>
        <p:nvSpPr>
          <p:cNvPr id="3" name="Content Placeholder 2"/>
          <p:cNvSpPr>
            <a:spLocks noGrp="1"/>
          </p:cNvSpPr>
          <p:nvPr>
            <p:ph idx="1"/>
          </p:nvPr>
        </p:nvSpPr>
        <p:spPr/>
        <p:txBody>
          <a:bodyPr>
            <a:normAutofit/>
          </a:bodyPr>
          <a:lstStyle/>
          <a:p>
            <a:r>
              <a:rPr lang="en-US" dirty="0" smtClean="0"/>
              <a:t>In a paragraph, describe an item that has great meaning for you.  Make sure you use lots of imagery.</a:t>
            </a:r>
          </a:p>
          <a:p>
            <a:endParaRPr lang="en-US" dirty="0"/>
          </a:p>
          <a:p>
            <a:pPr marL="0" indent="0">
              <a:buNone/>
            </a:pPr>
            <a:r>
              <a:rPr lang="en-US" u="sng" dirty="0" smtClean="0"/>
              <a:t>Paragraph Set Up:</a:t>
            </a:r>
          </a:p>
          <a:p>
            <a:r>
              <a:rPr lang="en-US" b="1" dirty="0" smtClean="0"/>
              <a:t>Topic sentence: </a:t>
            </a:r>
            <a:r>
              <a:rPr lang="en-US" dirty="0" smtClean="0"/>
              <a:t>Answers the prompt/Main idea</a:t>
            </a:r>
          </a:p>
          <a:p>
            <a:r>
              <a:rPr lang="en-US" b="1" dirty="0" smtClean="0"/>
              <a:t>Evidence/Explain:  </a:t>
            </a:r>
            <a:r>
              <a:rPr lang="en-US" dirty="0" smtClean="0"/>
              <a:t>Gives examples or explanations that connect with main idea</a:t>
            </a:r>
          </a:p>
          <a:p>
            <a:r>
              <a:rPr lang="en-US" b="1" dirty="0" smtClean="0"/>
              <a:t>Conclusion:  </a:t>
            </a:r>
            <a:r>
              <a:rPr lang="en-US" dirty="0" smtClean="0"/>
              <a:t>End it by summarizing how evidence proves main idea, or by explaining the significance of the topic. </a:t>
            </a:r>
          </a:p>
        </p:txBody>
      </p:sp>
    </p:spTree>
    <p:extLst>
      <p:ext uri="{BB962C8B-B14F-4D97-AF65-F5344CB8AC3E}">
        <p14:creationId xmlns:p14="http://schemas.microsoft.com/office/powerpoint/2010/main" val="2123305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Grammar practice-Comma review:  </a:t>
            </a:r>
            <a:r>
              <a:rPr lang="en-US" dirty="0" smtClean="0"/>
              <a:t/>
            </a:r>
            <a:br>
              <a:rPr lang="en-US" dirty="0" smtClean="0"/>
            </a:br>
            <a:r>
              <a:rPr lang="en-US" sz="3600" dirty="0" smtClean="0"/>
              <a:t>Add Commas to the following sentences</a:t>
            </a:r>
            <a:endParaRPr lang="en-US" sz="3600" dirty="0"/>
          </a:p>
        </p:txBody>
      </p:sp>
      <p:sp>
        <p:nvSpPr>
          <p:cNvPr id="3" name="Content Placeholder 2"/>
          <p:cNvSpPr>
            <a:spLocks noGrp="1"/>
          </p:cNvSpPr>
          <p:nvPr>
            <p:ph idx="1"/>
          </p:nvPr>
        </p:nvSpPr>
        <p:spPr/>
        <p:txBody>
          <a:bodyPr/>
          <a:lstStyle/>
          <a:p>
            <a:pPr marL="514350" indent="-514350">
              <a:buAutoNum type="arabicPeriod"/>
            </a:pPr>
            <a:r>
              <a:rPr lang="en-US" dirty="0" smtClean="0"/>
              <a:t>My brother an engineer for NASA is the most intelligent person that I have ever met.</a:t>
            </a:r>
          </a:p>
          <a:p>
            <a:pPr marL="514350" indent="-514350">
              <a:buAutoNum type="arabicPeriod"/>
            </a:pPr>
            <a:r>
              <a:rPr lang="en-US" dirty="0" smtClean="0"/>
              <a:t>During his address to the congress Barak Obama pause 37 times.</a:t>
            </a:r>
          </a:p>
          <a:p>
            <a:pPr marL="514350" indent="-514350">
              <a:buAutoNum type="arabicPeriod"/>
            </a:pPr>
            <a:r>
              <a:rPr lang="en-US" dirty="0" smtClean="0"/>
              <a:t>Maya I will never forgive you.</a:t>
            </a:r>
          </a:p>
          <a:p>
            <a:pPr marL="514350" indent="-514350">
              <a:buAutoNum type="arabicPeriod"/>
            </a:pPr>
            <a:r>
              <a:rPr lang="en-US" dirty="0" smtClean="0"/>
              <a:t>Tomorrow is a holiday so I will be in Utah with my family.</a:t>
            </a:r>
            <a:endParaRPr lang="en-US" dirty="0"/>
          </a:p>
        </p:txBody>
      </p:sp>
    </p:spTree>
    <p:extLst>
      <p:ext uri="{BB962C8B-B14F-4D97-AF65-F5344CB8AC3E}">
        <p14:creationId xmlns:p14="http://schemas.microsoft.com/office/powerpoint/2010/main" val="136723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49868"/>
          </a:xfrm>
        </p:spPr>
        <p:txBody>
          <a:bodyPr>
            <a:normAutofit/>
          </a:bodyPr>
          <a:lstStyle/>
          <a:p>
            <a:pPr algn="ctr"/>
            <a:r>
              <a:rPr lang="en-US" dirty="0" smtClean="0"/>
              <a:t>Revision Day-Commas</a:t>
            </a:r>
            <a:endParaRPr lang="en-US" dirty="0"/>
          </a:p>
        </p:txBody>
      </p:sp>
      <p:sp>
        <p:nvSpPr>
          <p:cNvPr id="3" name="Content Placeholder 2"/>
          <p:cNvSpPr>
            <a:spLocks noGrp="1"/>
          </p:cNvSpPr>
          <p:nvPr>
            <p:ph idx="1"/>
          </p:nvPr>
        </p:nvSpPr>
        <p:spPr>
          <a:xfrm>
            <a:off x="838200" y="914400"/>
            <a:ext cx="10515600" cy="5610577"/>
          </a:xfrm>
        </p:spPr>
        <p:txBody>
          <a:bodyPr>
            <a:normAutofit/>
          </a:bodyPr>
          <a:lstStyle/>
          <a:p>
            <a:pPr marL="514350" indent="-514350">
              <a:buAutoNum type="arabicPeriod"/>
            </a:pPr>
            <a:r>
              <a:rPr lang="en-US" sz="2000" dirty="0" smtClean="0"/>
              <a:t>Pick one writing sample from the past week.</a:t>
            </a:r>
          </a:p>
          <a:p>
            <a:pPr marL="514350" indent="-514350">
              <a:buAutoNum type="arabicPeriod"/>
            </a:pPr>
            <a:r>
              <a:rPr lang="en-US" sz="2000" dirty="0" smtClean="0"/>
              <a:t>Go through that writing sample and check for comma use according to the comma rules on your handout.</a:t>
            </a:r>
          </a:p>
          <a:p>
            <a:pPr marL="0" indent="0">
              <a:buNone/>
            </a:pPr>
            <a:r>
              <a:rPr lang="en-US" sz="2000" u="sng" dirty="0" smtClean="0"/>
              <a:t>If you have mistakes:</a:t>
            </a:r>
          </a:p>
          <a:p>
            <a:pPr marL="0" indent="0">
              <a:buNone/>
            </a:pPr>
            <a:r>
              <a:rPr lang="en-US" sz="2000" dirty="0" smtClean="0"/>
              <a:t>1.  Add and fix all commas that are used incorrectly.</a:t>
            </a:r>
          </a:p>
          <a:p>
            <a:pPr marL="0" indent="0">
              <a:buNone/>
            </a:pPr>
            <a:r>
              <a:rPr lang="en-US" sz="2000" dirty="0" smtClean="0"/>
              <a:t>2.  Highlight and # all the sentences where you made changes.</a:t>
            </a:r>
          </a:p>
          <a:p>
            <a:pPr marL="514350" indent="-514350">
              <a:buAutoNum type="arabicPeriod" startAt="3"/>
            </a:pPr>
            <a:r>
              <a:rPr lang="en-US" sz="2000" dirty="0" smtClean="0"/>
              <a:t>Explain each change you made for each # at the bottom of your paper and explain why.</a:t>
            </a:r>
          </a:p>
          <a:p>
            <a:pPr marL="0" indent="0">
              <a:buNone/>
            </a:pPr>
            <a:r>
              <a:rPr lang="en-US" sz="2000" u="sng" dirty="0" smtClean="0"/>
              <a:t>If you do not have mistakes:</a:t>
            </a:r>
          </a:p>
          <a:p>
            <a:pPr marL="514350" indent="-514350">
              <a:buAutoNum type="arabicPeriod"/>
            </a:pPr>
            <a:r>
              <a:rPr lang="en-US" sz="2000" dirty="0" smtClean="0"/>
              <a:t>Highlight and # each sentence with a comma</a:t>
            </a:r>
          </a:p>
          <a:p>
            <a:pPr marL="514350" indent="-514350">
              <a:buAutoNum type="arabicPeriod"/>
            </a:pPr>
            <a:r>
              <a:rPr lang="en-US" sz="2000" dirty="0" smtClean="0"/>
              <a:t>Write an explanation as to why you used a comma for each # at the bottom</a:t>
            </a:r>
          </a:p>
          <a:p>
            <a:pPr marL="0" indent="0">
              <a:buNone/>
            </a:pPr>
            <a:r>
              <a:rPr lang="en-US" sz="2000" u="sng" dirty="0" smtClean="0"/>
              <a:t>If you do not have commas:</a:t>
            </a:r>
          </a:p>
          <a:p>
            <a:pPr marL="457200" indent="-457200">
              <a:buAutoNum type="arabicPeriod"/>
            </a:pPr>
            <a:r>
              <a:rPr lang="en-US" sz="2000" dirty="0" smtClean="0"/>
              <a:t>Think of at least two sentences that you can rewrite to include commas</a:t>
            </a:r>
          </a:p>
          <a:p>
            <a:pPr marL="457200" indent="-457200">
              <a:buAutoNum type="arabicPeriod"/>
            </a:pPr>
            <a:r>
              <a:rPr lang="en-US" sz="2000" dirty="0" smtClean="0"/>
              <a:t>Add these sentences to the bottom of your paper</a:t>
            </a:r>
          </a:p>
          <a:p>
            <a:pPr marL="457200" indent="-457200">
              <a:buAutoNum type="arabicPeriod"/>
            </a:pPr>
            <a:r>
              <a:rPr lang="en-US" sz="2000" dirty="0" smtClean="0"/>
              <a:t>After each sentence, explain why a comma is needed.</a:t>
            </a:r>
          </a:p>
          <a:p>
            <a:pPr marL="514350" indent="-514350">
              <a:buAutoNum type="arabicPeriod"/>
            </a:pPr>
            <a:endParaRPr lang="en-US" sz="2400" dirty="0" smtClean="0"/>
          </a:p>
          <a:p>
            <a:pPr marL="514350" indent="-514350">
              <a:buAutoNum type="arabicPeriod"/>
            </a:pPr>
            <a:endParaRPr lang="en-US" sz="2400" dirty="0"/>
          </a:p>
        </p:txBody>
      </p:sp>
    </p:spTree>
    <p:extLst>
      <p:ext uri="{BB962C8B-B14F-4D97-AF65-F5344CB8AC3E}">
        <p14:creationId xmlns:p14="http://schemas.microsoft.com/office/powerpoint/2010/main" val="569355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#1- Favorite Music</a:t>
            </a:r>
            <a:endParaRPr lang="en-US" dirty="0"/>
          </a:p>
        </p:txBody>
      </p:sp>
      <p:sp>
        <p:nvSpPr>
          <p:cNvPr id="3" name="Content Placeholder 2"/>
          <p:cNvSpPr>
            <a:spLocks noGrp="1"/>
          </p:cNvSpPr>
          <p:nvPr>
            <p:ph idx="1"/>
          </p:nvPr>
        </p:nvSpPr>
        <p:spPr/>
        <p:txBody>
          <a:bodyPr/>
          <a:lstStyle/>
          <a:p>
            <a:r>
              <a:rPr lang="en-US" dirty="0" smtClean="0"/>
              <a:t>In a paragraph, describe what type of music is your favorite and why.</a:t>
            </a:r>
          </a:p>
          <a:p>
            <a:endParaRPr lang="en-US" dirty="0"/>
          </a:p>
          <a:p>
            <a:endParaRPr lang="en-US" dirty="0" smtClean="0"/>
          </a:p>
          <a:p>
            <a:pPr marL="0" indent="0">
              <a:buNone/>
            </a:pPr>
            <a:r>
              <a:rPr lang="en-US" u="sng" dirty="0" smtClean="0"/>
              <a:t>Paragraph Set Up:</a:t>
            </a:r>
          </a:p>
          <a:p>
            <a:r>
              <a:rPr lang="en-US" b="1" dirty="0" smtClean="0"/>
              <a:t>Topic sentence: </a:t>
            </a:r>
            <a:r>
              <a:rPr lang="en-US" dirty="0" smtClean="0"/>
              <a:t>Answers the prompt/Main idea</a:t>
            </a:r>
          </a:p>
          <a:p>
            <a:r>
              <a:rPr lang="en-US" b="1" dirty="0" smtClean="0"/>
              <a:t>Evidence/Explain:  </a:t>
            </a:r>
            <a:r>
              <a:rPr lang="en-US" dirty="0" smtClean="0"/>
              <a:t>Gives examples or explanations that connect with main idea</a:t>
            </a:r>
          </a:p>
          <a:p>
            <a:r>
              <a:rPr lang="en-US" b="1" dirty="0" smtClean="0"/>
              <a:t>Conclusion:  </a:t>
            </a:r>
            <a:r>
              <a:rPr lang="en-US" dirty="0" smtClean="0"/>
              <a:t>End it by summarizing how evidence proves main idea, or by explaining the significance of the topic. </a:t>
            </a:r>
          </a:p>
          <a:p>
            <a:endParaRPr lang="en-US" dirty="0"/>
          </a:p>
        </p:txBody>
      </p:sp>
    </p:spTree>
    <p:extLst>
      <p:ext uri="{BB962C8B-B14F-4D97-AF65-F5344CB8AC3E}">
        <p14:creationId xmlns:p14="http://schemas.microsoft.com/office/powerpoint/2010/main" val="1707076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#2- Favorite Hobby or Pastime </a:t>
            </a:r>
            <a:endParaRPr lang="en-US" dirty="0"/>
          </a:p>
        </p:txBody>
      </p:sp>
      <p:sp>
        <p:nvSpPr>
          <p:cNvPr id="3" name="Content Placeholder 2"/>
          <p:cNvSpPr>
            <a:spLocks noGrp="1"/>
          </p:cNvSpPr>
          <p:nvPr>
            <p:ph idx="1"/>
          </p:nvPr>
        </p:nvSpPr>
        <p:spPr/>
        <p:txBody>
          <a:bodyPr>
            <a:normAutofit lnSpcReduction="10000"/>
          </a:bodyPr>
          <a:lstStyle/>
          <a:p>
            <a:r>
              <a:rPr lang="en-US" dirty="0" smtClean="0"/>
              <a:t>In a paragraph, describe what activity you enjoy doing most with your time and why.</a:t>
            </a:r>
          </a:p>
          <a:p>
            <a:endParaRPr lang="en-US" dirty="0" smtClean="0"/>
          </a:p>
          <a:p>
            <a:endParaRPr lang="en-US" dirty="0" smtClean="0"/>
          </a:p>
          <a:p>
            <a:pPr marL="0" indent="0">
              <a:buNone/>
            </a:pPr>
            <a:r>
              <a:rPr lang="en-US" u="sng" dirty="0" smtClean="0"/>
              <a:t>Paragraph Set Up:</a:t>
            </a:r>
          </a:p>
          <a:p>
            <a:r>
              <a:rPr lang="en-US" b="1" dirty="0" smtClean="0"/>
              <a:t>Topic sentence: </a:t>
            </a:r>
            <a:r>
              <a:rPr lang="en-US" dirty="0" smtClean="0"/>
              <a:t>Answers the prompt/Main idea</a:t>
            </a:r>
          </a:p>
          <a:p>
            <a:r>
              <a:rPr lang="en-US" b="1" dirty="0" smtClean="0"/>
              <a:t>Evidence/Explain:  </a:t>
            </a:r>
            <a:r>
              <a:rPr lang="en-US" dirty="0" smtClean="0"/>
              <a:t>Gives examples or explanations that connect with main idea</a:t>
            </a:r>
          </a:p>
          <a:p>
            <a:r>
              <a:rPr lang="en-US" b="1" dirty="0" smtClean="0"/>
              <a:t>Conclusion:  </a:t>
            </a:r>
            <a:r>
              <a:rPr lang="en-US" dirty="0" smtClean="0"/>
              <a:t>End it by summarizing how evidence proves main idea, or by explaining the significance of the topic. </a:t>
            </a:r>
          </a:p>
        </p:txBody>
      </p:sp>
    </p:spTree>
    <p:extLst>
      <p:ext uri="{BB962C8B-B14F-4D97-AF65-F5344CB8AC3E}">
        <p14:creationId xmlns:p14="http://schemas.microsoft.com/office/powerpoint/2010/main" val="643913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#3- Presidential Candidate</a:t>
            </a:r>
            <a:endParaRPr lang="en-US" dirty="0"/>
          </a:p>
        </p:txBody>
      </p:sp>
      <p:sp>
        <p:nvSpPr>
          <p:cNvPr id="3" name="Content Placeholder 2"/>
          <p:cNvSpPr>
            <a:spLocks noGrp="1"/>
          </p:cNvSpPr>
          <p:nvPr>
            <p:ph idx="1"/>
          </p:nvPr>
        </p:nvSpPr>
        <p:spPr/>
        <p:txBody>
          <a:bodyPr>
            <a:normAutofit lnSpcReduction="10000"/>
          </a:bodyPr>
          <a:lstStyle/>
          <a:p>
            <a:r>
              <a:rPr lang="en-US" dirty="0" smtClean="0"/>
              <a:t>In a paragraph, describe which candidate you would or would not vote for and why .</a:t>
            </a:r>
          </a:p>
          <a:p>
            <a:endParaRPr lang="en-US" dirty="0" smtClean="0"/>
          </a:p>
          <a:p>
            <a:endParaRPr lang="en-US" dirty="0" smtClean="0"/>
          </a:p>
          <a:p>
            <a:pPr marL="0" indent="0">
              <a:buNone/>
            </a:pPr>
            <a:r>
              <a:rPr lang="en-US" u="sng" dirty="0" smtClean="0"/>
              <a:t>Paragraph Set Up:</a:t>
            </a:r>
          </a:p>
          <a:p>
            <a:r>
              <a:rPr lang="en-US" b="1" dirty="0" smtClean="0"/>
              <a:t>Topic sentence: </a:t>
            </a:r>
            <a:r>
              <a:rPr lang="en-US" dirty="0" smtClean="0"/>
              <a:t>Answers the prompt/Main idea</a:t>
            </a:r>
          </a:p>
          <a:p>
            <a:r>
              <a:rPr lang="en-US" b="1" dirty="0" smtClean="0"/>
              <a:t>Evidence/Explain:  </a:t>
            </a:r>
            <a:r>
              <a:rPr lang="en-US" dirty="0" smtClean="0"/>
              <a:t>Gives examples or explanations that connect with main idea</a:t>
            </a:r>
          </a:p>
          <a:p>
            <a:r>
              <a:rPr lang="en-US" b="1" dirty="0" smtClean="0"/>
              <a:t>Conclusion:  </a:t>
            </a:r>
            <a:r>
              <a:rPr lang="en-US" dirty="0" smtClean="0"/>
              <a:t>End it by summarizing how evidence proves main idea, or by explaining the significance of the topic. </a:t>
            </a:r>
          </a:p>
        </p:txBody>
      </p:sp>
    </p:spTree>
    <p:extLst>
      <p:ext uri="{BB962C8B-B14F-4D97-AF65-F5344CB8AC3E}">
        <p14:creationId xmlns:p14="http://schemas.microsoft.com/office/powerpoint/2010/main" val="4031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day:  Diction and Connotation</a:t>
            </a:r>
            <a:endParaRPr lang="en-US" dirty="0"/>
          </a:p>
        </p:txBody>
      </p:sp>
      <p:sp>
        <p:nvSpPr>
          <p:cNvPr id="3" name="Content Placeholder 2"/>
          <p:cNvSpPr>
            <a:spLocks noGrp="1"/>
          </p:cNvSpPr>
          <p:nvPr>
            <p:ph idx="1"/>
          </p:nvPr>
        </p:nvSpPr>
        <p:spPr/>
        <p:txBody>
          <a:bodyPr/>
          <a:lstStyle/>
          <a:p>
            <a:r>
              <a:rPr lang="en-US" dirty="0" smtClean="0"/>
              <a:t>Word Choice can be a powerful thing.  With a slight change in how things are worded (different synonym choices), you can change the tone of something from positive to negative, while still technically saying the same thing.</a:t>
            </a:r>
          </a:p>
          <a:p>
            <a:endParaRPr lang="en-US" dirty="0"/>
          </a:p>
          <a:p>
            <a:r>
              <a:rPr lang="en-US" dirty="0" smtClean="0"/>
              <a:t>Example:</a:t>
            </a:r>
          </a:p>
          <a:p>
            <a:pPr lvl="1"/>
            <a:r>
              <a:rPr lang="en-US" dirty="0" smtClean="0"/>
              <a:t>Positive:  English is a </a:t>
            </a:r>
            <a:r>
              <a:rPr lang="en-US" u="sng" dirty="0" smtClean="0">
                <a:solidFill>
                  <a:schemeClr val="accent1">
                    <a:lumMod val="50000"/>
                  </a:schemeClr>
                </a:solidFill>
              </a:rPr>
              <a:t>challenging</a:t>
            </a:r>
            <a:r>
              <a:rPr lang="en-US" dirty="0" smtClean="0"/>
              <a:t> subject.  It always keeps me </a:t>
            </a:r>
            <a:r>
              <a:rPr lang="en-US" u="sng" dirty="0" smtClean="0">
                <a:solidFill>
                  <a:schemeClr val="accent1">
                    <a:lumMod val="50000"/>
                  </a:schemeClr>
                </a:solidFill>
              </a:rPr>
              <a:t>on my toes </a:t>
            </a:r>
            <a:r>
              <a:rPr lang="en-US" dirty="0" smtClean="0"/>
              <a:t>with different </a:t>
            </a:r>
            <a:r>
              <a:rPr lang="en-US" u="sng" dirty="0" smtClean="0">
                <a:solidFill>
                  <a:schemeClr val="accent1">
                    <a:lumMod val="50000"/>
                  </a:schemeClr>
                </a:solidFill>
              </a:rPr>
              <a:t>things to do </a:t>
            </a:r>
            <a:r>
              <a:rPr lang="en-US" dirty="0" smtClean="0"/>
              <a:t>and </a:t>
            </a:r>
            <a:r>
              <a:rPr lang="en-US" u="sng" dirty="0" smtClean="0">
                <a:solidFill>
                  <a:schemeClr val="accent1">
                    <a:lumMod val="50000"/>
                  </a:schemeClr>
                </a:solidFill>
              </a:rPr>
              <a:t>think about</a:t>
            </a:r>
            <a:r>
              <a:rPr lang="en-US" dirty="0" smtClean="0"/>
              <a:t>.</a:t>
            </a:r>
          </a:p>
          <a:p>
            <a:pPr lvl="1"/>
            <a:r>
              <a:rPr lang="en-US" dirty="0" smtClean="0"/>
              <a:t>Negative: English is an </a:t>
            </a:r>
            <a:r>
              <a:rPr lang="en-US" dirty="0" smtClean="0">
                <a:solidFill>
                  <a:srgbClr val="C00000"/>
                </a:solidFill>
              </a:rPr>
              <a:t>impossibly difficult </a:t>
            </a:r>
            <a:r>
              <a:rPr lang="en-US" dirty="0" smtClean="0"/>
              <a:t>subject.  It always keeps me </a:t>
            </a:r>
            <a:r>
              <a:rPr lang="en-US" dirty="0" smtClean="0">
                <a:solidFill>
                  <a:srgbClr val="C00000"/>
                </a:solidFill>
              </a:rPr>
              <a:t>slaving away </a:t>
            </a:r>
            <a:r>
              <a:rPr lang="en-US" dirty="0" smtClean="0"/>
              <a:t>with </a:t>
            </a:r>
            <a:r>
              <a:rPr lang="en-US" dirty="0" smtClean="0">
                <a:solidFill>
                  <a:srgbClr val="C00000"/>
                </a:solidFill>
              </a:rPr>
              <a:t>assignments</a:t>
            </a:r>
            <a:r>
              <a:rPr lang="en-US" dirty="0" smtClean="0"/>
              <a:t> and it </a:t>
            </a:r>
            <a:r>
              <a:rPr lang="en-US" dirty="0" smtClean="0">
                <a:solidFill>
                  <a:srgbClr val="C00000"/>
                </a:solidFill>
              </a:rPr>
              <a:t>boggles</a:t>
            </a:r>
            <a:r>
              <a:rPr lang="en-US" dirty="0" smtClean="0"/>
              <a:t> my mind.</a:t>
            </a:r>
            <a:endParaRPr lang="en-US" dirty="0"/>
          </a:p>
        </p:txBody>
      </p:sp>
    </p:spTree>
    <p:extLst>
      <p:ext uri="{BB962C8B-B14F-4D97-AF65-F5344CB8AC3E}">
        <p14:creationId xmlns:p14="http://schemas.microsoft.com/office/powerpoint/2010/main" val="1426429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Review Warm-ups</a:t>
            </a:r>
            <a:endParaRPr lang="en-US" dirty="0"/>
          </a:p>
        </p:txBody>
      </p:sp>
      <p:sp>
        <p:nvSpPr>
          <p:cNvPr id="3" name="Content Placeholder 2"/>
          <p:cNvSpPr>
            <a:spLocks noGrp="1"/>
          </p:cNvSpPr>
          <p:nvPr>
            <p:ph idx="1"/>
          </p:nvPr>
        </p:nvSpPr>
        <p:spPr/>
        <p:txBody>
          <a:bodyPr/>
          <a:lstStyle/>
          <a:p>
            <a:r>
              <a:rPr lang="en-US" dirty="0" smtClean="0"/>
              <a:t>Take out Grammar handout EVERY DAY</a:t>
            </a:r>
          </a:p>
          <a:p>
            <a:r>
              <a:rPr lang="en-US" dirty="0" smtClean="0"/>
              <a:t>Use this handout to help complete warm-ups</a:t>
            </a:r>
          </a:p>
          <a:p>
            <a:r>
              <a:rPr lang="en-US" dirty="0" smtClean="0"/>
              <a:t>You have seen these concepts BEFORE, so I do NOT expect to take the whole year teaching them.  I will review them this month, and then you will be expected to correctly follow these rules in your writing on a daily basis.</a:t>
            </a:r>
            <a:endParaRPr lang="en-US" dirty="0"/>
          </a:p>
        </p:txBody>
      </p:sp>
    </p:spTree>
    <p:extLst>
      <p:ext uri="{BB962C8B-B14F-4D97-AF65-F5344CB8AC3E}">
        <p14:creationId xmlns:p14="http://schemas.microsoft.com/office/powerpoint/2010/main" val="1562301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day: Word Choice instructions</a:t>
            </a:r>
            <a:endParaRPr lang="en-US" dirty="0"/>
          </a:p>
        </p:txBody>
      </p:sp>
      <p:sp>
        <p:nvSpPr>
          <p:cNvPr id="3" name="Content Placeholder 2"/>
          <p:cNvSpPr>
            <a:spLocks noGrp="1"/>
          </p:cNvSpPr>
          <p:nvPr>
            <p:ph idx="1"/>
          </p:nvPr>
        </p:nvSpPr>
        <p:spPr>
          <a:xfrm>
            <a:off x="838200" y="1422400"/>
            <a:ext cx="10515600" cy="5102578"/>
          </a:xfrm>
        </p:spPr>
        <p:txBody>
          <a:bodyPr>
            <a:normAutofit fontScale="92500" lnSpcReduction="10000"/>
          </a:bodyPr>
          <a:lstStyle/>
          <a:p>
            <a:pPr marL="514350" indent="-514350">
              <a:buAutoNum type="arabicPeriod"/>
            </a:pPr>
            <a:r>
              <a:rPr lang="en-US" dirty="0" smtClean="0"/>
              <a:t>Pick one of the opinion paragraphs that you completed from the past week.</a:t>
            </a:r>
          </a:p>
          <a:p>
            <a:pPr marL="514350" indent="-514350">
              <a:buAutoNum type="arabicPeriod"/>
            </a:pPr>
            <a:r>
              <a:rPr lang="en-US" dirty="0" smtClean="0"/>
              <a:t>Choose </a:t>
            </a:r>
            <a:r>
              <a:rPr lang="en-US" u="sng" dirty="0" smtClean="0"/>
              <a:t>three </a:t>
            </a:r>
            <a:r>
              <a:rPr lang="en-US" dirty="0" smtClean="0"/>
              <a:t> sentences from your paragraph and highlight them</a:t>
            </a:r>
          </a:p>
          <a:p>
            <a:pPr marL="514350" indent="-514350">
              <a:buAutoNum type="arabicPeriod"/>
            </a:pPr>
            <a:r>
              <a:rPr lang="en-US" dirty="0" smtClean="0"/>
              <a:t>Take the opposite view:  Rewrite these sentences on the bottom, but make them sound like you have the Opposite view.  Do this by rewriting some of the adjectives to ones with a different connotations.  </a:t>
            </a:r>
          </a:p>
          <a:p>
            <a:pPr marL="514350" indent="-514350">
              <a:buAutoNum type="arabicPeriod"/>
            </a:pPr>
            <a:r>
              <a:rPr lang="en-US" dirty="0" smtClean="0"/>
              <a:t>Make sure your sentences have the same denotative meaning! Just choose similar words with different connotations for your rewrite. Be sure to underline all changes.</a:t>
            </a:r>
          </a:p>
          <a:p>
            <a:pPr marL="0" indent="0">
              <a:buNone/>
            </a:pPr>
            <a:r>
              <a:rPr lang="en-US" u="sng" dirty="0" smtClean="0"/>
              <a:t>Before:  </a:t>
            </a:r>
            <a:r>
              <a:rPr lang="en-US" dirty="0" smtClean="0"/>
              <a:t>Rock music has a</a:t>
            </a:r>
            <a:r>
              <a:rPr lang="en-US" dirty="0" smtClean="0">
                <a:solidFill>
                  <a:srgbClr val="C00000"/>
                </a:solidFill>
              </a:rPr>
              <a:t> larger-than-life </a:t>
            </a:r>
            <a:r>
              <a:rPr lang="en-US" dirty="0" smtClean="0"/>
              <a:t>beat that </a:t>
            </a:r>
            <a:r>
              <a:rPr lang="en-US" dirty="0" smtClean="0">
                <a:solidFill>
                  <a:srgbClr val="C00000"/>
                </a:solidFill>
              </a:rPr>
              <a:t>pulses</a:t>
            </a:r>
            <a:r>
              <a:rPr lang="en-US" dirty="0" smtClean="0"/>
              <a:t> within the mind of the listener.</a:t>
            </a:r>
          </a:p>
          <a:p>
            <a:pPr marL="0" indent="0">
              <a:buNone/>
            </a:pPr>
            <a:r>
              <a:rPr lang="en-US" u="sng" dirty="0" smtClean="0"/>
              <a:t>After:  </a:t>
            </a:r>
            <a:r>
              <a:rPr lang="en-US" dirty="0" smtClean="0"/>
              <a:t>Rock music has an </a:t>
            </a:r>
            <a:r>
              <a:rPr lang="en-US" dirty="0" smtClean="0">
                <a:solidFill>
                  <a:srgbClr val="C00000"/>
                </a:solidFill>
              </a:rPr>
              <a:t>insanely loud </a:t>
            </a:r>
            <a:r>
              <a:rPr lang="en-US" dirty="0" smtClean="0"/>
              <a:t>beat that </a:t>
            </a:r>
            <a:r>
              <a:rPr lang="en-US" dirty="0" smtClean="0">
                <a:solidFill>
                  <a:srgbClr val="C00000"/>
                </a:solidFill>
              </a:rPr>
              <a:t>hammers</a:t>
            </a:r>
            <a:r>
              <a:rPr lang="en-US" dirty="0" smtClean="0"/>
              <a:t> the mind of the listener.</a:t>
            </a:r>
            <a:endParaRPr lang="en-US" dirty="0"/>
          </a:p>
        </p:txBody>
      </p:sp>
    </p:spTree>
    <p:extLst>
      <p:ext uri="{BB962C8B-B14F-4D97-AF65-F5344CB8AC3E}">
        <p14:creationId xmlns:p14="http://schemas.microsoft.com/office/powerpoint/2010/main" val="1061277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48474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day: Apostrophes and semicolons</a:t>
            </a:r>
            <a:endParaRPr lang="en-US" dirty="0"/>
          </a:p>
        </p:txBody>
      </p:sp>
      <p:sp>
        <p:nvSpPr>
          <p:cNvPr id="3" name="Content Placeholder 2"/>
          <p:cNvSpPr>
            <a:spLocks noGrp="1"/>
          </p:cNvSpPr>
          <p:nvPr>
            <p:ph idx="1"/>
          </p:nvPr>
        </p:nvSpPr>
        <p:spPr>
          <a:xfrm>
            <a:off x="838200" y="1452282"/>
            <a:ext cx="10515600" cy="4724681"/>
          </a:xfrm>
        </p:spPr>
        <p:txBody>
          <a:bodyPr>
            <a:normAutofit fontScale="70000" lnSpcReduction="20000"/>
          </a:bodyPr>
          <a:lstStyle/>
          <a:p>
            <a:pPr marL="514350" indent="-514350">
              <a:buAutoNum type="arabicPeriod"/>
            </a:pPr>
            <a:r>
              <a:rPr lang="en-US" dirty="0" smtClean="0"/>
              <a:t>Pick one writing sample from the past week.</a:t>
            </a:r>
          </a:p>
          <a:p>
            <a:pPr marL="514350" indent="-514350">
              <a:buAutoNum type="arabicPeriod"/>
            </a:pPr>
            <a:r>
              <a:rPr lang="en-US" dirty="0" smtClean="0"/>
              <a:t>Go through that writing sample and check for apostrophe and semicolon use according to the rules on your handout.</a:t>
            </a:r>
          </a:p>
          <a:p>
            <a:pPr marL="0" indent="0">
              <a:buNone/>
            </a:pPr>
            <a:r>
              <a:rPr lang="en-US" u="sng" dirty="0" smtClean="0"/>
              <a:t>If you have mistakes:</a:t>
            </a:r>
          </a:p>
          <a:p>
            <a:pPr marL="0" indent="0">
              <a:buNone/>
            </a:pPr>
            <a:r>
              <a:rPr lang="en-US" dirty="0" smtClean="0"/>
              <a:t>1.  Add and fix all semicolons and </a:t>
            </a:r>
            <a:r>
              <a:rPr lang="en-US" dirty="0" err="1" smtClean="0"/>
              <a:t>apostraphes</a:t>
            </a:r>
            <a:r>
              <a:rPr lang="en-US" dirty="0" smtClean="0"/>
              <a:t> that are used incorrectly.</a:t>
            </a:r>
          </a:p>
          <a:p>
            <a:pPr marL="0" indent="0">
              <a:buNone/>
            </a:pPr>
            <a:r>
              <a:rPr lang="en-US" dirty="0" smtClean="0"/>
              <a:t>2.  Highlight and # all the sentences where you made changes.</a:t>
            </a:r>
          </a:p>
          <a:p>
            <a:pPr marL="514350" indent="-514350">
              <a:buAutoNum type="arabicPeriod" startAt="3"/>
            </a:pPr>
            <a:r>
              <a:rPr lang="en-US" dirty="0" smtClean="0"/>
              <a:t>Explain each change you made for each # at the bottom of your paper and explain why.</a:t>
            </a:r>
          </a:p>
          <a:p>
            <a:pPr marL="0" indent="0">
              <a:buNone/>
            </a:pPr>
            <a:r>
              <a:rPr lang="en-US" u="sng" dirty="0" smtClean="0"/>
              <a:t>If you do not have mistakes:</a:t>
            </a:r>
          </a:p>
          <a:p>
            <a:pPr marL="514350" indent="-514350">
              <a:buAutoNum type="arabicPeriod"/>
            </a:pPr>
            <a:r>
              <a:rPr lang="en-US" dirty="0" smtClean="0"/>
              <a:t>Highlight and # each sentence with an apostrophe or semicolon</a:t>
            </a:r>
          </a:p>
          <a:p>
            <a:pPr marL="514350" indent="-514350">
              <a:buAutoNum type="arabicPeriod"/>
            </a:pPr>
            <a:r>
              <a:rPr lang="en-US" dirty="0" smtClean="0"/>
              <a:t>Write an explanation as to why you used an apostrophe or semicolon for each # at the bottom</a:t>
            </a:r>
          </a:p>
          <a:p>
            <a:pPr marL="0" indent="0">
              <a:buNone/>
            </a:pPr>
            <a:r>
              <a:rPr lang="en-US" u="sng" dirty="0" smtClean="0"/>
              <a:t>If you do not have semicolons or apostrophes (At least one of each):</a:t>
            </a:r>
          </a:p>
          <a:p>
            <a:pPr marL="457200" indent="-457200">
              <a:buAutoNum type="arabicPeriod"/>
            </a:pPr>
            <a:r>
              <a:rPr lang="en-US" dirty="0" smtClean="0"/>
              <a:t>Think of at least two sentences that you can rewrite to include semicolons or apostrophes</a:t>
            </a:r>
          </a:p>
          <a:p>
            <a:pPr marL="457200" indent="-457200">
              <a:buAutoNum type="arabicPeriod"/>
            </a:pPr>
            <a:r>
              <a:rPr lang="en-US" dirty="0" smtClean="0"/>
              <a:t>Add these sentences to the bottom of your paper</a:t>
            </a:r>
          </a:p>
          <a:p>
            <a:pPr marL="457200" indent="-457200">
              <a:buAutoNum type="arabicPeriod"/>
            </a:pPr>
            <a:r>
              <a:rPr lang="en-US" dirty="0" smtClean="0"/>
              <a:t>After each sentence, explain why either a semicolon or apostrophe is needed</a:t>
            </a:r>
          </a:p>
          <a:p>
            <a:pPr marL="0" indent="0">
              <a:buNone/>
            </a:pPr>
            <a:endParaRPr lang="en-US" dirty="0"/>
          </a:p>
        </p:txBody>
      </p:sp>
    </p:spTree>
    <p:extLst>
      <p:ext uri="{BB962C8B-B14F-4D97-AF65-F5344CB8AC3E}">
        <p14:creationId xmlns:p14="http://schemas.microsoft.com/office/powerpoint/2010/main" val="201967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your notes look like</a:t>
            </a:r>
            <a:endParaRPr lang="en-US" dirty="0"/>
          </a:p>
        </p:txBody>
      </p:sp>
      <p:sp>
        <p:nvSpPr>
          <p:cNvPr id="3" name="Content Placeholder 2"/>
          <p:cNvSpPr>
            <a:spLocks noGrp="1"/>
          </p:cNvSpPr>
          <p:nvPr>
            <p:ph idx="1"/>
          </p:nvPr>
        </p:nvSpPr>
        <p:spPr>
          <a:xfrm>
            <a:off x="838200" y="1436914"/>
            <a:ext cx="10515600" cy="4797631"/>
          </a:xfrm>
        </p:spPr>
        <p:txBody>
          <a:bodyPr>
            <a:normAutofit fontScale="47500" lnSpcReduction="20000"/>
          </a:bodyPr>
          <a:lstStyle/>
          <a:p>
            <a:pPr marL="0" indent="0">
              <a:lnSpc>
                <a:spcPct val="120000"/>
              </a:lnSpc>
              <a:spcBef>
                <a:spcPts val="0"/>
              </a:spcBef>
              <a:buNone/>
            </a:pPr>
            <a:r>
              <a:rPr lang="en-US" b="1" u="sng" dirty="0"/>
              <a:t>Parts of Speech</a:t>
            </a:r>
            <a:endParaRPr lang="en-US" dirty="0"/>
          </a:p>
          <a:p>
            <a:pPr marL="0" indent="0">
              <a:lnSpc>
                <a:spcPct val="120000"/>
              </a:lnSpc>
              <a:spcBef>
                <a:spcPts val="0"/>
              </a:spcBef>
              <a:buNone/>
            </a:pPr>
            <a:r>
              <a:rPr lang="en-US" dirty="0"/>
              <a:t>1</a:t>
            </a:r>
            <a:r>
              <a:rPr lang="en-US" u="sng" dirty="0"/>
              <a:t>. Noun-</a:t>
            </a:r>
            <a:r>
              <a:rPr lang="en-US" dirty="0"/>
              <a:t> A person, place, thing, or idea</a:t>
            </a:r>
          </a:p>
          <a:p>
            <a:pPr marL="0" indent="0">
              <a:lnSpc>
                <a:spcPct val="120000"/>
              </a:lnSpc>
              <a:spcBef>
                <a:spcPts val="0"/>
              </a:spcBef>
              <a:buNone/>
            </a:pPr>
            <a:r>
              <a:rPr lang="en-US" dirty="0" smtClean="0"/>
              <a:t>	ex</a:t>
            </a:r>
            <a:r>
              <a:rPr lang="en-US" dirty="0"/>
              <a:t>: Bob, New York, table, freedom</a:t>
            </a:r>
          </a:p>
          <a:p>
            <a:pPr marL="0" indent="0">
              <a:lnSpc>
                <a:spcPct val="120000"/>
              </a:lnSpc>
              <a:spcBef>
                <a:spcPts val="0"/>
              </a:spcBef>
              <a:buNone/>
            </a:pPr>
            <a:r>
              <a:rPr lang="en-US" u="sng" dirty="0"/>
              <a:t>2. Pronoun- </a:t>
            </a:r>
            <a:r>
              <a:rPr lang="en-US" dirty="0"/>
              <a:t> takes the place of a noun</a:t>
            </a:r>
          </a:p>
          <a:p>
            <a:pPr marL="0" indent="0">
              <a:lnSpc>
                <a:spcPct val="120000"/>
              </a:lnSpc>
              <a:spcBef>
                <a:spcPts val="0"/>
              </a:spcBef>
              <a:buNone/>
            </a:pPr>
            <a:r>
              <a:rPr lang="en-US" dirty="0" smtClean="0"/>
              <a:t>	ex</a:t>
            </a:r>
            <a:r>
              <a:rPr lang="en-US" dirty="0"/>
              <a:t>: He, she, it, us, they, that, those, etc.</a:t>
            </a:r>
          </a:p>
          <a:p>
            <a:pPr marL="0" indent="0">
              <a:lnSpc>
                <a:spcPct val="120000"/>
              </a:lnSpc>
              <a:spcBef>
                <a:spcPts val="0"/>
              </a:spcBef>
              <a:buNone/>
            </a:pPr>
            <a:r>
              <a:rPr lang="en-US" u="sng" dirty="0"/>
              <a:t>3. Verb-</a:t>
            </a:r>
            <a:r>
              <a:rPr lang="en-US" dirty="0"/>
              <a:t> </a:t>
            </a:r>
          </a:p>
          <a:p>
            <a:pPr marL="0" indent="0">
              <a:lnSpc>
                <a:spcPct val="120000"/>
              </a:lnSpc>
              <a:spcBef>
                <a:spcPts val="0"/>
              </a:spcBef>
              <a:buNone/>
            </a:pPr>
            <a:r>
              <a:rPr lang="en-US" dirty="0"/>
              <a:t>Action: ran, walk, talk, think, etc.</a:t>
            </a:r>
          </a:p>
          <a:p>
            <a:pPr marL="0" indent="0">
              <a:lnSpc>
                <a:spcPct val="120000"/>
              </a:lnSpc>
              <a:spcBef>
                <a:spcPts val="0"/>
              </a:spcBef>
              <a:buNone/>
            </a:pPr>
            <a:r>
              <a:rPr lang="en-US" dirty="0"/>
              <a:t>Linking: is, are, was, were, have, has, been, being</a:t>
            </a:r>
          </a:p>
          <a:p>
            <a:pPr marL="0" indent="0">
              <a:lnSpc>
                <a:spcPct val="120000"/>
              </a:lnSpc>
              <a:spcBef>
                <a:spcPts val="0"/>
              </a:spcBef>
              <a:buNone/>
            </a:pPr>
            <a:r>
              <a:rPr lang="en-US" dirty="0"/>
              <a:t>4. </a:t>
            </a:r>
            <a:r>
              <a:rPr lang="en-US" u="sng" dirty="0"/>
              <a:t>Adjective-</a:t>
            </a:r>
            <a:r>
              <a:rPr lang="en-US" dirty="0"/>
              <a:t> describes a noun</a:t>
            </a:r>
          </a:p>
          <a:p>
            <a:pPr marL="0" indent="0">
              <a:lnSpc>
                <a:spcPct val="120000"/>
              </a:lnSpc>
              <a:spcBef>
                <a:spcPts val="0"/>
              </a:spcBef>
              <a:buNone/>
            </a:pPr>
            <a:r>
              <a:rPr lang="en-US" dirty="0" smtClean="0"/>
              <a:t>	ex</a:t>
            </a:r>
            <a:r>
              <a:rPr lang="en-US" dirty="0"/>
              <a:t>: The brown dog, the tall woman</a:t>
            </a:r>
          </a:p>
          <a:p>
            <a:pPr marL="0" indent="0">
              <a:lnSpc>
                <a:spcPct val="120000"/>
              </a:lnSpc>
              <a:spcBef>
                <a:spcPts val="0"/>
              </a:spcBef>
              <a:buNone/>
            </a:pPr>
            <a:r>
              <a:rPr lang="en-US" dirty="0"/>
              <a:t>5. </a:t>
            </a:r>
            <a:r>
              <a:rPr lang="en-US" u="sng" dirty="0"/>
              <a:t>Adverb-</a:t>
            </a:r>
            <a:r>
              <a:rPr lang="en-US" dirty="0"/>
              <a:t> </a:t>
            </a:r>
          </a:p>
          <a:p>
            <a:pPr marL="0" indent="0">
              <a:lnSpc>
                <a:spcPct val="120000"/>
              </a:lnSpc>
              <a:spcBef>
                <a:spcPts val="0"/>
              </a:spcBef>
              <a:buNone/>
            </a:pPr>
            <a:r>
              <a:rPr lang="en-US" dirty="0"/>
              <a:t>a. Describes a verb</a:t>
            </a:r>
          </a:p>
          <a:p>
            <a:pPr marL="0" indent="0">
              <a:lnSpc>
                <a:spcPct val="120000"/>
              </a:lnSpc>
              <a:spcBef>
                <a:spcPts val="0"/>
              </a:spcBef>
              <a:buNone/>
            </a:pPr>
            <a:r>
              <a:rPr lang="en-US" dirty="0" smtClean="0"/>
              <a:t>	ex</a:t>
            </a:r>
            <a:r>
              <a:rPr lang="en-US" dirty="0"/>
              <a:t>: she laughed loudly</a:t>
            </a:r>
          </a:p>
          <a:p>
            <a:pPr marL="0" indent="0">
              <a:lnSpc>
                <a:spcPct val="120000"/>
              </a:lnSpc>
              <a:spcBef>
                <a:spcPts val="0"/>
              </a:spcBef>
              <a:buNone/>
            </a:pPr>
            <a:r>
              <a:rPr lang="en-US" dirty="0"/>
              <a:t>b. Describes an adjective</a:t>
            </a:r>
          </a:p>
          <a:p>
            <a:pPr marL="0" indent="0">
              <a:lnSpc>
                <a:spcPct val="120000"/>
              </a:lnSpc>
              <a:spcBef>
                <a:spcPts val="0"/>
              </a:spcBef>
              <a:buNone/>
            </a:pPr>
            <a:r>
              <a:rPr lang="en-US" dirty="0" smtClean="0"/>
              <a:t>	ex</a:t>
            </a:r>
            <a:r>
              <a:rPr lang="en-US" dirty="0"/>
              <a:t>: the light brown bear</a:t>
            </a:r>
          </a:p>
          <a:p>
            <a:pPr marL="0" indent="0">
              <a:lnSpc>
                <a:spcPct val="120000"/>
              </a:lnSpc>
              <a:spcBef>
                <a:spcPts val="0"/>
              </a:spcBef>
              <a:buNone/>
            </a:pPr>
            <a:r>
              <a:rPr lang="en-US" dirty="0"/>
              <a:t>c. Tells us when</a:t>
            </a:r>
          </a:p>
          <a:p>
            <a:pPr marL="0" indent="0">
              <a:lnSpc>
                <a:spcPct val="120000"/>
              </a:lnSpc>
              <a:spcBef>
                <a:spcPts val="0"/>
              </a:spcBef>
              <a:buNone/>
            </a:pPr>
            <a:r>
              <a:rPr lang="en-US" dirty="0" smtClean="0"/>
              <a:t>	yesterday</a:t>
            </a:r>
            <a:r>
              <a:rPr lang="en-US" dirty="0"/>
              <a:t>, today, tomorrow</a:t>
            </a:r>
          </a:p>
          <a:p>
            <a:pPr marL="0" indent="0">
              <a:lnSpc>
                <a:spcPct val="120000"/>
              </a:lnSpc>
              <a:spcBef>
                <a:spcPts val="0"/>
              </a:spcBef>
              <a:buNone/>
            </a:pPr>
            <a:r>
              <a:rPr lang="en-US" u="sng" dirty="0"/>
              <a:t>6. Prepositions-</a:t>
            </a:r>
            <a:r>
              <a:rPr lang="en-US" dirty="0"/>
              <a:t> tell us how things are related to each other in time or space</a:t>
            </a:r>
          </a:p>
          <a:p>
            <a:pPr marL="0" indent="0">
              <a:lnSpc>
                <a:spcPct val="120000"/>
              </a:lnSpc>
              <a:spcBef>
                <a:spcPts val="0"/>
              </a:spcBef>
              <a:buNone/>
            </a:pPr>
            <a:r>
              <a:rPr lang="en-US" dirty="0" smtClean="0"/>
              <a:t>	ex</a:t>
            </a:r>
            <a:r>
              <a:rPr lang="en-US" dirty="0"/>
              <a:t>: above, below, before, after, in, out, for, like, around, in-between</a:t>
            </a:r>
          </a:p>
          <a:p>
            <a:pPr marL="0" indent="0">
              <a:lnSpc>
                <a:spcPct val="120000"/>
              </a:lnSpc>
              <a:spcBef>
                <a:spcPts val="0"/>
              </a:spcBef>
              <a:buNone/>
            </a:pPr>
            <a:r>
              <a:rPr lang="en-US" u="sng" dirty="0"/>
              <a:t>7. Conjunction: </a:t>
            </a:r>
            <a:r>
              <a:rPr lang="en-US" dirty="0"/>
              <a:t>combines phrases together</a:t>
            </a:r>
          </a:p>
          <a:p>
            <a:pPr marL="0" indent="0">
              <a:lnSpc>
                <a:spcPct val="120000"/>
              </a:lnSpc>
              <a:spcBef>
                <a:spcPts val="0"/>
              </a:spcBef>
              <a:buNone/>
            </a:pPr>
            <a:r>
              <a:rPr lang="en-US" dirty="0" smtClean="0"/>
              <a:t>	ex</a:t>
            </a:r>
            <a:r>
              <a:rPr lang="en-US" dirty="0"/>
              <a:t>: FANBOYS (For, And, Nor, But, Or, Yet, So)</a:t>
            </a:r>
          </a:p>
        </p:txBody>
      </p:sp>
    </p:spTree>
    <p:extLst>
      <p:ext uri="{BB962C8B-B14F-4D97-AF65-F5344CB8AC3E}">
        <p14:creationId xmlns:p14="http://schemas.microsoft.com/office/powerpoint/2010/main" val="9997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1: Nouns and Pronouns</a:t>
            </a:r>
            <a:endParaRPr lang="en-US" dirty="0"/>
          </a:p>
        </p:txBody>
      </p:sp>
      <p:sp>
        <p:nvSpPr>
          <p:cNvPr id="3" name="Content Placeholder 2"/>
          <p:cNvSpPr>
            <a:spLocks noGrp="1"/>
          </p:cNvSpPr>
          <p:nvPr>
            <p:ph idx="1"/>
          </p:nvPr>
        </p:nvSpPr>
        <p:spPr>
          <a:xfrm>
            <a:off x="838200" y="1389413"/>
            <a:ext cx="10515600" cy="4787550"/>
          </a:xfrm>
        </p:spPr>
        <p:txBody>
          <a:bodyPr/>
          <a:lstStyle/>
          <a:p>
            <a:r>
              <a:rPr lang="en-US" dirty="0"/>
              <a:t>Directions: </a:t>
            </a:r>
            <a:r>
              <a:rPr lang="en-US" dirty="0" smtClean="0"/>
              <a:t>Write the sentence and underline the nouns. </a:t>
            </a:r>
            <a:r>
              <a:rPr lang="en-US" dirty="0"/>
              <a:t>T</a:t>
            </a:r>
            <a:r>
              <a:rPr lang="en-US" dirty="0" smtClean="0"/>
              <a:t>hen rewrite the sentence replacing the nouns with pronouns to help the sentence become less repetitive.  Be sure to keep the nouns that are needed for sentence clarity.</a:t>
            </a:r>
          </a:p>
          <a:p>
            <a:endParaRPr lang="en-US" dirty="0"/>
          </a:p>
          <a:p>
            <a:pPr marL="514350" indent="-514350">
              <a:buAutoNum type="arabicPeriod"/>
            </a:pPr>
            <a:r>
              <a:rPr lang="en-US" dirty="0" smtClean="0"/>
              <a:t>Larry hated doing chores.  So Larry asked Lisa to do the chores.</a:t>
            </a:r>
          </a:p>
          <a:p>
            <a:pPr marL="514350" indent="-514350">
              <a:buAutoNum type="arabicPeriod"/>
            </a:pPr>
            <a:r>
              <a:rPr lang="en-US" dirty="0" smtClean="0"/>
              <a:t>The cats often knocked furniture down. This made that cat’s owner, Fred, angry.  </a:t>
            </a:r>
          </a:p>
          <a:p>
            <a:pPr marL="514350" indent="-514350">
              <a:buAutoNum type="arabicPeriod"/>
            </a:pPr>
            <a:r>
              <a:rPr lang="en-US" dirty="0" smtClean="0"/>
              <a:t>Barns and Noble has a wide selection of books that Jim likes to look at.  Jim often brings many books home.</a:t>
            </a:r>
            <a:endParaRPr lang="en-US" dirty="0"/>
          </a:p>
        </p:txBody>
      </p:sp>
    </p:spTree>
    <p:extLst>
      <p:ext uri="{BB962C8B-B14F-4D97-AF65-F5344CB8AC3E}">
        <p14:creationId xmlns:p14="http://schemas.microsoft.com/office/powerpoint/2010/main" val="50670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1: Answers (Nouns)</a:t>
            </a:r>
            <a:endParaRPr lang="en-US" dirty="0"/>
          </a:p>
        </p:txBody>
      </p:sp>
      <p:sp>
        <p:nvSpPr>
          <p:cNvPr id="3" name="Content Placeholder 2"/>
          <p:cNvSpPr>
            <a:spLocks noGrp="1"/>
          </p:cNvSpPr>
          <p:nvPr>
            <p:ph idx="1"/>
          </p:nvPr>
        </p:nvSpPr>
        <p:spPr/>
        <p:txBody>
          <a:bodyPr/>
          <a:lstStyle/>
          <a:p>
            <a:pPr marL="514350" indent="-514350">
              <a:buAutoNum type="arabicPeriod"/>
            </a:pPr>
            <a:r>
              <a:rPr lang="en-US" u="sng" dirty="0"/>
              <a:t>Larry</a:t>
            </a:r>
            <a:r>
              <a:rPr lang="en-US" dirty="0"/>
              <a:t> hated doing </a:t>
            </a:r>
            <a:r>
              <a:rPr lang="en-US" u="sng" dirty="0"/>
              <a:t>chores</a:t>
            </a:r>
            <a:r>
              <a:rPr lang="en-US" dirty="0"/>
              <a:t>.  So </a:t>
            </a:r>
            <a:r>
              <a:rPr lang="en-US" u="sng" dirty="0"/>
              <a:t>Larry</a:t>
            </a:r>
            <a:r>
              <a:rPr lang="en-US" dirty="0"/>
              <a:t> asked </a:t>
            </a:r>
            <a:r>
              <a:rPr lang="en-US" u="sng" dirty="0"/>
              <a:t>Lisa</a:t>
            </a:r>
            <a:r>
              <a:rPr lang="en-US" dirty="0"/>
              <a:t> to do the </a:t>
            </a:r>
            <a:r>
              <a:rPr lang="en-US" u="sng" dirty="0"/>
              <a:t>chores</a:t>
            </a:r>
            <a:r>
              <a:rPr lang="en-US" dirty="0"/>
              <a:t>.</a:t>
            </a:r>
          </a:p>
          <a:p>
            <a:pPr marL="514350" indent="-514350">
              <a:buAutoNum type="arabicPeriod"/>
            </a:pPr>
            <a:r>
              <a:rPr lang="en-US" dirty="0"/>
              <a:t>The </a:t>
            </a:r>
            <a:r>
              <a:rPr lang="en-US" u="sng" dirty="0"/>
              <a:t>cats</a:t>
            </a:r>
            <a:r>
              <a:rPr lang="en-US" dirty="0"/>
              <a:t> often knocked </a:t>
            </a:r>
            <a:r>
              <a:rPr lang="en-US" u="sng" dirty="0"/>
              <a:t>furniture</a:t>
            </a:r>
            <a:r>
              <a:rPr lang="en-US" dirty="0"/>
              <a:t> down. This made that </a:t>
            </a:r>
            <a:r>
              <a:rPr lang="en-US" u="sng" dirty="0"/>
              <a:t>cat’s owner</a:t>
            </a:r>
            <a:r>
              <a:rPr lang="en-US" dirty="0"/>
              <a:t>, </a:t>
            </a:r>
            <a:r>
              <a:rPr lang="en-US" u="sng" dirty="0"/>
              <a:t>Fred</a:t>
            </a:r>
            <a:r>
              <a:rPr lang="en-US" dirty="0"/>
              <a:t>, angry.  </a:t>
            </a:r>
          </a:p>
          <a:p>
            <a:pPr marL="514350" indent="-514350">
              <a:buAutoNum type="arabicPeriod"/>
            </a:pPr>
            <a:r>
              <a:rPr lang="en-US" u="sng" dirty="0"/>
              <a:t>Barns and Noble </a:t>
            </a:r>
            <a:r>
              <a:rPr lang="en-US" dirty="0"/>
              <a:t>has a wide </a:t>
            </a:r>
            <a:r>
              <a:rPr lang="en-US" u="sng" dirty="0"/>
              <a:t>selection</a:t>
            </a:r>
            <a:r>
              <a:rPr lang="en-US" dirty="0"/>
              <a:t> of </a:t>
            </a:r>
            <a:r>
              <a:rPr lang="en-US" u="sng" dirty="0"/>
              <a:t>books</a:t>
            </a:r>
            <a:r>
              <a:rPr lang="en-US" dirty="0"/>
              <a:t> that </a:t>
            </a:r>
            <a:r>
              <a:rPr lang="en-US" u="sng" dirty="0"/>
              <a:t>Jim</a:t>
            </a:r>
            <a:r>
              <a:rPr lang="en-US" dirty="0"/>
              <a:t> likes to look at.  </a:t>
            </a:r>
            <a:r>
              <a:rPr lang="en-US" u="sng" dirty="0"/>
              <a:t>Jim</a:t>
            </a:r>
            <a:r>
              <a:rPr lang="en-US" dirty="0"/>
              <a:t> often brings many </a:t>
            </a:r>
            <a:r>
              <a:rPr lang="en-US" u="sng" dirty="0"/>
              <a:t>books</a:t>
            </a:r>
            <a:r>
              <a:rPr lang="en-US" dirty="0"/>
              <a:t> </a:t>
            </a:r>
            <a:r>
              <a:rPr lang="en-US" u="sng" dirty="0"/>
              <a:t>home.</a:t>
            </a:r>
          </a:p>
        </p:txBody>
      </p:sp>
    </p:spTree>
    <p:extLst>
      <p:ext uri="{BB962C8B-B14F-4D97-AF65-F5344CB8AC3E}">
        <p14:creationId xmlns:p14="http://schemas.microsoft.com/office/powerpoint/2010/main" val="21634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1: </a:t>
            </a:r>
            <a:r>
              <a:rPr lang="en-US" dirty="0" smtClean="0">
                <a:solidFill>
                  <a:srgbClr val="FF0000"/>
                </a:solidFill>
              </a:rPr>
              <a:t>Answers </a:t>
            </a:r>
            <a:r>
              <a:rPr lang="en-US" dirty="0" smtClean="0"/>
              <a:t>Nouns replaced by pronouns</a:t>
            </a:r>
            <a:endParaRPr lang="en-US" dirty="0"/>
          </a:p>
        </p:txBody>
      </p:sp>
      <p:sp>
        <p:nvSpPr>
          <p:cNvPr id="3" name="Content Placeholder 2"/>
          <p:cNvSpPr>
            <a:spLocks noGrp="1"/>
          </p:cNvSpPr>
          <p:nvPr>
            <p:ph idx="1"/>
          </p:nvPr>
        </p:nvSpPr>
        <p:spPr>
          <a:xfrm>
            <a:off x="838200" y="1579418"/>
            <a:ext cx="10515600" cy="4928259"/>
          </a:xfrm>
        </p:spPr>
        <p:txBody>
          <a:bodyPr>
            <a:normAutofit lnSpcReduction="10000"/>
          </a:bodyPr>
          <a:lstStyle/>
          <a:p>
            <a:pPr marL="514350" indent="-514350">
              <a:buAutoNum type="arabicPeriod"/>
            </a:pPr>
            <a:r>
              <a:rPr lang="en-US" dirty="0"/>
              <a:t>Larry hated doing chores.  So </a:t>
            </a:r>
            <a:r>
              <a:rPr lang="en-US" dirty="0" smtClean="0">
                <a:solidFill>
                  <a:srgbClr val="FF0000"/>
                </a:solidFill>
              </a:rPr>
              <a:t>he</a:t>
            </a:r>
            <a:r>
              <a:rPr lang="en-US" dirty="0" smtClean="0"/>
              <a:t> </a:t>
            </a:r>
            <a:r>
              <a:rPr lang="en-US" dirty="0"/>
              <a:t>asked Lisa to do </a:t>
            </a:r>
            <a:r>
              <a:rPr lang="en-US" dirty="0" smtClean="0">
                <a:solidFill>
                  <a:srgbClr val="FF0000"/>
                </a:solidFill>
              </a:rPr>
              <a:t>them</a:t>
            </a:r>
            <a:r>
              <a:rPr lang="en-US" dirty="0" smtClean="0"/>
              <a:t>.</a:t>
            </a:r>
            <a:endParaRPr lang="en-US" dirty="0"/>
          </a:p>
          <a:p>
            <a:pPr marL="514350" indent="-514350">
              <a:buAutoNum type="arabicPeriod"/>
            </a:pPr>
            <a:r>
              <a:rPr lang="en-US" dirty="0"/>
              <a:t>The cats often knocked furniture down. This made </a:t>
            </a:r>
            <a:r>
              <a:rPr lang="en-US" dirty="0" smtClean="0">
                <a:solidFill>
                  <a:srgbClr val="FF0000"/>
                </a:solidFill>
              </a:rPr>
              <a:t>their </a:t>
            </a:r>
            <a:r>
              <a:rPr lang="en-US" dirty="0" smtClean="0"/>
              <a:t>owner Fred </a:t>
            </a:r>
            <a:r>
              <a:rPr lang="en-US" dirty="0"/>
              <a:t>angry.  </a:t>
            </a:r>
          </a:p>
          <a:p>
            <a:pPr marL="514350" indent="-514350">
              <a:buAutoNum type="arabicPeriod"/>
            </a:pPr>
            <a:r>
              <a:rPr lang="en-US" dirty="0"/>
              <a:t>Barns and Noble has a wide selection of books that Jim likes to look at.  </a:t>
            </a:r>
            <a:r>
              <a:rPr lang="en-US" dirty="0" smtClean="0">
                <a:solidFill>
                  <a:srgbClr val="FF0000"/>
                </a:solidFill>
              </a:rPr>
              <a:t>He</a:t>
            </a:r>
            <a:r>
              <a:rPr lang="en-US" dirty="0" smtClean="0"/>
              <a:t> </a:t>
            </a:r>
            <a:r>
              <a:rPr lang="en-US" dirty="0"/>
              <a:t>often brings many </a:t>
            </a:r>
            <a:r>
              <a:rPr lang="en-US" dirty="0" smtClean="0">
                <a:solidFill>
                  <a:srgbClr val="FF0000"/>
                </a:solidFill>
              </a:rPr>
              <a:t>of them</a:t>
            </a:r>
            <a:r>
              <a:rPr lang="en-US" dirty="0" smtClean="0"/>
              <a:t> </a:t>
            </a:r>
            <a:r>
              <a:rPr lang="en-US" dirty="0"/>
              <a:t>home</a:t>
            </a:r>
            <a:r>
              <a:rPr lang="en-US" dirty="0" smtClean="0"/>
              <a:t>.</a:t>
            </a:r>
          </a:p>
          <a:p>
            <a:pPr marL="0" indent="0">
              <a:buNone/>
            </a:pPr>
            <a:r>
              <a:rPr lang="en-US" dirty="0" smtClean="0">
                <a:solidFill>
                  <a:srgbClr val="FF0000"/>
                </a:solidFill>
              </a:rPr>
              <a:t>Note:  You could replace all the nouns in sentence #1 with pronouns, but it would sound like this:</a:t>
            </a:r>
          </a:p>
          <a:p>
            <a:pPr marL="0" indent="0">
              <a:buNone/>
            </a:pPr>
            <a:r>
              <a:rPr lang="en-US" dirty="0">
                <a:solidFill>
                  <a:srgbClr val="FF0000"/>
                </a:solidFill>
              </a:rPr>
              <a:t>	</a:t>
            </a:r>
            <a:r>
              <a:rPr lang="en-US" dirty="0" smtClean="0">
                <a:solidFill>
                  <a:srgbClr val="FF0000"/>
                </a:solidFill>
              </a:rPr>
              <a:t>He hated doing them.  So he asked her to do them.</a:t>
            </a:r>
          </a:p>
          <a:p>
            <a:pPr marL="0" indent="0">
              <a:buNone/>
            </a:pPr>
            <a:r>
              <a:rPr lang="en-US" dirty="0" smtClean="0">
                <a:solidFill>
                  <a:srgbClr val="FF0000"/>
                </a:solidFill>
              </a:rPr>
              <a:t>Too many pronouns make the sentence confusing and unclear.  Too few pronouns make the sentence repetitive and annoying.  That is why a balance between the two is so important. </a:t>
            </a:r>
            <a:endParaRPr lang="en-US" dirty="0">
              <a:solidFill>
                <a:srgbClr val="FF0000"/>
              </a:solidFill>
            </a:endParaRPr>
          </a:p>
        </p:txBody>
      </p:sp>
    </p:spTree>
    <p:extLst>
      <p:ext uri="{BB962C8B-B14F-4D97-AF65-F5344CB8AC3E}">
        <p14:creationId xmlns:p14="http://schemas.microsoft.com/office/powerpoint/2010/main" val="877976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2: Nouns, Pronouns, and Verbs</a:t>
            </a:r>
            <a:endParaRPr lang="en-US" dirty="0"/>
          </a:p>
        </p:txBody>
      </p:sp>
      <p:sp>
        <p:nvSpPr>
          <p:cNvPr id="3" name="Content Placeholder 2"/>
          <p:cNvSpPr>
            <a:spLocks noGrp="1"/>
          </p:cNvSpPr>
          <p:nvPr>
            <p:ph idx="1"/>
          </p:nvPr>
        </p:nvSpPr>
        <p:spPr/>
        <p:txBody>
          <a:bodyPr/>
          <a:lstStyle/>
          <a:p>
            <a:r>
              <a:rPr lang="en-US" dirty="0" smtClean="0"/>
              <a:t>Directions: Underline nouns and pronouns, and circle verbs, or label them with a key.</a:t>
            </a:r>
          </a:p>
          <a:p>
            <a:pPr marL="0" indent="0">
              <a:buNone/>
            </a:pPr>
            <a:endParaRPr lang="en-US" dirty="0" smtClean="0"/>
          </a:p>
          <a:p>
            <a:pPr marL="514350" indent="-514350">
              <a:buAutoNum type="arabicPeriod"/>
            </a:pPr>
            <a:r>
              <a:rPr lang="en-US" dirty="0" smtClean="0"/>
              <a:t>The men were fierce, and they dug out pretty quickly.</a:t>
            </a:r>
          </a:p>
          <a:p>
            <a:pPr marL="514350" indent="-514350">
              <a:buAutoNum type="arabicPeriod"/>
            </a:pPr>
            <a:r>
              <a:rPr lang="en-US" dirty="0" smtClean="0"/>
              <a:t>Sara is not going to be happy when she finds out what happened in New York.</a:t>
            </a:r>
          </a:p>
          <a:p>
            <a:pPr marL="514350" indent="-514350">
              <a:buAutoNum type="arabicPeriod"/>
            </a:pPr>
            <a:r>
              <a:rPr lang="en-US" dirty="0" smtClean="0"/>
              <a:t>My mother hated our family cat, so one day she decided to cook it.</a:t>
            </a:r>
          </a:p>
          <a:p>
            <a:pPr marL="514350" indent="-514350">
              <a:buAutoNum type="arabicPeriod"/>
            </a:pPr>
            <a:r>
              <a:rPr lang="en-US" dirty="0" smtClean="0"/>
              <a:t>Justice is rarely seen these days.</a:t>
            </a:r>
          </a:p>
          <a:p>
            <a:pPr marL="514350" indent="-514350">
              <a:buAutoNum type="arabicPeriod"/>
            </a:pPr>
            <a:endParaRPr lang="en-US" dirty="0"/>
          </a:p>
        </p:txBody>
      </p:sp>
    </p:spTree>
    <p:extLst>
      <p:ext uri="{BB962C8B-B14F-4D97-AF65-F5344CB8AC3E}">
        <p14:creationId xmlns:p14="http://schemas.microsoft.com/office/powerpoint/2010/main" val="1847015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2: Answer key: </a:t>
            </a:r>
            <a:r>
              <a:rPr lang="en-US" u="sng" dirty="0" smtClean="0"/>
              <a:t>Nouns </a:t>
            </a:r>
            <a:r>
              <a:rPr lang="en-US" dirty="0" smtClean="0">
                <a:solidFill>
                  <a:srgbClr val="FF0000"/>
                </a:solidFill>
              </a:rPr>
              <a:t>Verbs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514350" indent="-514350">
              <a:lnSpc>
                <a:spcPct val="100000"/>
              </a:lnSpc>
              <a:spcBef>
                <a:spcPts val="0"/>
              </a:spcBef>
              <a:buAutoNum type="arabicPeriod"/>
            </a:pPr>
            <a:r>
              <a:rPr lang="en-US" dirty="0"/>
              <a:t>The </a:t>
            </a:r>
            <a:r>
              <a:rPr lang="en-US" u="sng" dirty="0"/>
              <a:t>men </a:t>
            </a:r>
            <a:r>
              <a:rPr lang="en-US" dirty="0">
                <a:solidFill>
                  <a:srgbClr val="FF0000"/>
                </a:solidFill>
              </a:rPr>
              <a:t>were</a:t>
            </a:r>
            <a:r>
              <a:rPr lang="en-US" dirty="0"/>
              <a:t> fierce, and </a:t>
            </a:r>
            <a:r>
              <a:rPr lang="en-US" u="sng" dirty="0"/>
              <a:t>they</a:t>
            </a:r>
            <a:r>
              <a:rPr lang="en-US" dirty="0"/>
              <a:t> </a:t>
            </a:r>
            <a:r>
              <a:rPr lang="en-US" dirty="0">
                <a:solidFill>
                  <a:srgbClr val="FF0000"/>
                </a:solidFill>
              </a:rPr>
              <a:t>dug</a:t>
            </a:r>
            <a:r>
              <a:rPr lang="en-US" dirty="0"/>
              <a:t> out pretty quickly</a:t>
            </a:r>
            <a:r>
              <a:rPr lang="en-US" dirty="0" smtClean="0"/>
              <a:t>.</a:t>
            </a:r>
          </a:p>
          <a:p>
            <a:pPr marL="514350" indent="-514350">
              <a:buAutoNum type="arabicPeriod" startAt="2"/>
            </a:pPr>
            <a:r>
              <a:rPr lang="en-US" u="sng" dirty="0" smtClean="0"/>
              <a:t>Sara</a:t>
            </a:r>
            <a:r>
              <a:rPr lang="en-US" dirty="0" smtClean="0"/>
              <a:t> </a:t>
            </a:r>
            <a:r>
              <a:rPr lang="en-US" dirty="0">
                <a:solidFill>
                  <a:srgbClr val="FF0000"/>
                </a:solidFill>
              </a:rPr>
              <a:t>is </a:t>
            </a:r>
            <a:r>
              <a:rPr lang="en-US" dirty="0"/>
              <a:t>not </a:t>
            </a:r>
            <a:r>
              <a:rPr lang="en-US" dirty="0">
                <a:solidFill>
                  <a:srgbClr val="FF0000"/>
                </a:solidFill>
              </a:rPr>
              <a:t>going</a:t>
            </a:r>
            <a:r>
              <a:rPr lang="en-US" dirty="0"/>
              <a:t> </a:t>
            </a:r>
            <a:r>
              <a:rPr lang="en-US" dirty="0">
                <a:solidFill>
                  <a:srgbClr val="FF0000"/>
                </a:solidFill>
              </a:rPr>
              <a:t>to be </a:t>
            </a:r>
            <a:r>
              <a:rPr lang="en-US" dirty="0"/>
              <a:t>happy when </a:t>
            </a:r>
            <a:r>
              <a:rPr lang="en-US" u="sng" dirty="0"/>
              <a:t>she</a:t>
            </a:r>
            <a:r>
              <a:rPr lang="en-US" dirty="0"/>
              <a:t> </a:t>
            </a:r>
            <a:r>
              <a:rPr lang="en-US" dirty="0">
                <a:solidFill>
                  <a:srgbClr val="FF0000"/>
                </a:solidFill>
              </a:rPr>
              <a:t>finds</a:t>
            </a:r>
            <a:r>
              <a:rPr lang="en-US" dirty="0"/>
              <a:t> out what </a:t>
            </a:r>
            <a:r>
              <a:rPr lang="en-US" dirty="0">
                <a:solidFill>
                  <a:srgbClr val="FF0000"/>
                </a:solidFill>
              </a:rPr>
              <a:t>happened</a:t>
            </a:r>
            <a:r>
              <a:rPr lang="en-US" dirty="0"/>
              <a:t> in </a:t>
            </a:r>
            <a:endParaRPr lang="en-US" dirty="0" smtClean="0"/>
          </a:p>
          <a:p>
            <a:pPr marL="0" indent="0">
              <a:buNone/>
            </a:pPr>
            <a:r>
              <a:rPr lang="en-US" dirty="0"/>
              <a:t> </a:t>
            </a:r>
            <a:r>
              <a:rPr lang="en-US" dirty="0" smtClean="0"/>
              <a:t>      </a:t>
            </a:r>
            <a:r>
              <a:rPr lang="en-US" u="sng" dirty="0" smtClean="0"/>
              <a:t>New </a:t>
            </a:r>
            <a:r>
              <a:rPr lang="en-US" u="sng" dirty="0"/>
              <a:t>York</a:t>
            </a:r>
            <a:r>
              <a:rPr lang="en-US" dirty="0"/>
              <a:t>.</a:t>
            </a:r>
          </a:p>
          <a:p>
            <a:pPr marL="514350" indent="-514350">
              <a:buAutoNum type="arabicPeriod"/>
            </a:pPr>
            <a:r>
              <a:rPr lang="en-US" u="sng" dirty="0"/>
              <a:t>My mother </a:t>
            </a:r>
            <a:r>
              <a:rPr lang="en-US" dirty="0">
                <a:solidFill>
                  <a:srgbClr val="FF0000"/>
                </a:solidFill>
              </a:rPr>
              <a:t>hated</a:t>
            </a:r>
            <a:r>
              <a:rPr lang="en-US" dirty="0"/>
              <a:t> </a:t>
            </a:r>
            <a:r>
              <a:rPr lang="en-US" u="sng" dirty="0"/>
              <a:t>our</a:t>
            </a:r>
            <a:r>
              <a:rPr lang="en-US" dirty="0"/>
              <a:t> family </a:t>
            </a:r>
            <a:r>
              <a:rPr lang="en-US" u="sng" dirty="0"/>
              <a:t>cat</a:t>
            </a:r>
            <a:r>
              <a:rPr lang="en-US" dirty="0"/>
              <a:t>, so one </a:t>
            </a:r>
            <a:r>
              <a:rPr lang="en-US" u="sng" dirty="0"/>
              <a:t>day</a:t>
            </a:r>
            <a:r>
              <a:rPr lang="en-US" dirty="0"/>
              <a:t> </a:t>
            </a:r>
            <a:r>
              <a:rPr lang="en-US" u="sng" dirty="0"/>
              <a:t>she</a:t>
            </a:r>
            <a:r>
              <a:rPr lang="en-US" dirty="0"/>
              <a:t> </a:t>
            </a:r>
            <a:r>
              <a:rPr lang="en-US" dirty="0">
                <a:solidFill>
                  <a:srgbClr val="FF0000"/>
                </a:solidFill>
              </a:rPr>
              <a:t>decided</a:t>
            </a:r>
            <a:r>
              <a:rPr lang="en-US" dirty="0"/>
              <a:t> to </a:t>
            </a:r>
            <a:r>
              <a:rPr lang="en-US" dirty="0">
                <a:solidFill>
                  <a:srgbClr val="FF0000"/>
                </a:solidFill>
              </a:rPr>
              <a:t>cook</a:t>
            </a:r>
            <a:r>
              <a:rPr lang="en-US" dirty="0"/>
              <a:t> </a:t>
            </a:r>
            <a:r>
              <a:rPr lang="en-US" u="sng" dirty="0"/>
              <a:t>it</a:t>
            </a:r>
            <a:r>
              <a:rPr lang="en-US" dirty="0"/>
              <a:t>.</a:t>
            </a:r>
          </a:p>
          <a:p>
            <a:pPr marL="514350" indent="-514350">
              <a:buAutoNum type="arabicPeriod"/>
            </a:pPr>
            <a:r>
              <a:rPr lang="en-US" u="sng" dirty="0" smtClean="0"/>
              <a:t>Justice</a:t>
            </a:r>
            <a:r>
              <a:rPr lang="en-US" dirty="0" smtClean="0"/>
              <a:t> </a:t>
            </a:r>
            <a:r>
              <a:rPr lang="en-US" dirty="0">
                <a:solidFill>
                  <a:srgbClr val="FF0000"/>
                </a:solidFill>
              </a:rPr>
              <a:t>is</a:t>
            </a:r>
            <a:r>
              <a:rPr lang="en-US" dirty="0"/>
              <a:t> rarely</a:t>
            </a:r>
            <a:r>
              <a:rPr lang="en-US" dirty="0">
                <a:solidFill>
                  <a:srgbClr val="FF0000"/>
                </a:solidFill>
              </a:rPr>
              <a:t> seen </a:t>
            </a:r>
            <a:r>
              <a:rPr lang="en-US" dirty="0"/>
              <a:t>these </a:t>
            </a:r>
            <a:r>
              <a:rPr lang="en-US" u="sng" dirty="0"/>
              <a:t>days</a:t>
            </a:r>
            <a:r>
              <a:rPr lang="en-US" dirty="0" smtClean="0"/>
              <a:t>.</a:t>
            </a:r>
          </a:p>
          <a:p>
            <a:pPr marL="514350" indent="-514350">
              <a:buAutoNum type="arabicPeriod"/>
            </a:pPr>
            <a:endParaRPr lang="en-US" dirty="0"/>
          </a:p>
          <a:p>
            <a:pPr marL="0" indent="0">
              <a:buNone/>
            </a:pPr>
            <a:r>
              <a:rPr lang="en-US" dirty="0" smtClean="0"/>
              <a:t>Note:  in sentence #3 family is not acting like a noun because it is describing the noun cat.  So although it is normally a noun, in sentence three it is playing the part of an adjective.</a:t>
            </a:r>
            <a:endParaRPr lang="en-US" dirty="0"/>
          </a:p>
          <a:p>
            <a:endParaRPr lang="en-US" dirty="0"/>
          </a:p>
        </p:txBody>
      </p:sp>
    </p:spTree>
    <p:extLst>
      <p:ext uri="{BB962C8B-B14F-4D97-AF65-F5344CB8AC3E}">
        <p14:creationId xmlns:p14="http://schemas.microsoft.com/office/powerpoint/2010/main" val="1487817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16015</TotalTime>
  <Words>2569</Words>
  <Application>Microsoft Macintosh PowerPoint</Application>
  <PresentationFormat>Widescreen</PresentationFormat>
  <Paragraphs>220</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 Light</vt:lpstr>
      <vt:lpstr>Arial</vt:lpstr>
      <vt:lpstr>Calibri</vt:lpstr>
      <vt:lpstr>Office Theme</vt:lpstr>
      <vt:lpstr>10th grade </vt:lpstr>
      <vt:lpstr>Ideas</vt:lpstr>
      <vt:lpstr>Grammar Review Warm-ups</vt:lpstr>
      <vt:lpstr>What your notes look like</vt:lpstr>
      <vt:lpstr>Practice 1: Nouns and Pronouns</vt:lpstr>
      <vt:lpstr>Practice 1: Answers (Nouns)</vt:lpstr>
      <vt:lpstr>Practice 1: Answers Nouns replaced by pronouns</vt:lpstr>
      <vt:lpstr>Practice 2: Nouns, Pronouns, and Verbs</vt:lpstr>
      <vt:lpstr>Practice 2: Answer key: Nouns Verbs</vt:lpstr>
      <vt:lpstr>Practice 3: Nouns, Verbs, and Adjectives</vt:lpstr>
      <vt:lpstr>Practice 3: Answers Nouns Verbs Adjectives</vt:lpstr>
      <vt:lpstr>Practice 4: Nouns, Verbs, Adjectives, and Adverbs</vt:lpstr>
      <vt:lpstr>Practice 4: Nouns, Verbs, Adjectives, and Adverbs</vt:lpstr>
      <vt:lpstr>Practice 5: N, V, Adj, Adv, Prep, Conj</vt:lpstr>
      <vt:lpstr>Practice 5: N, V, Adj, Adv, Prep, Conj</vt:lpstr>
      <vt:lpstr>Practice 6- Part of speech Review</vt:lpstr>
      <vt:lpstr>Practice 6-  N, V, Adj, Adv, Prep, Conj</vt:lpstr>
      <vt:lpstr>Complete Sentences Practice #1</vt:lpstr>
      <vt:lpstr>Complete Sentences#1: Subject Predicate</vt:lpstr>
      <vt:lpstr>Complete Sentences Practice #2</vt:lpstr>
      <vt:lpstr>Description #1- my space</vt:lpstr>
      <vt:lpstr>Description #2- A relative of mine</vt:lpstr>
      <vt:lpstr>Description # 3- An object I love</vt:lpstr>
      <vt:lpstr>Grammar practice-Comma review:   Add Commas to the following sentences</vt:lpstr>
      <vt:lpstr>Revision Day-Commas</vt:lpstr>
      <vt:lpstr>Opinion #1- Favorite Music</vt:lpstr>
      <vt:lpstr>Opinion #2- Favorite Hobby or Pastime </vt:lpstr>
      <vt:lpstr>Opinion #3- Presidential Candidate</vt:lpstr>
      <vt:lpstr>Revision day:  Diction and Connotation</vt:lpstr>
      <vt:lpstr>Revision day: Word Choice instructions</vt:lpstr>
      <vt:lpstr>PowerPoint Presentation</vt:lpstr>
      <vt:lpstr>Revision day: Apostrophes and semicolons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grade </dc:title>
  <dc:creator>Franci Donner</dc:creator>
  <cp:lastModifiedBy>Franci Donner</cp:lastModifiedBy>
  <cp:revision>36</cp:revision>
  <dcterms:created xsi:type="dcterms:W3CDTF">2016-07-01T22:24:32Z</dcterms:created>
  <dcterms:modified xsi:type="dcterms:W3CDTF">2016-08-07T23:58:42Z</dcterms:modified>
</cp:coreProperties>
</file>