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47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3" r:id="rId17"/>
    <p:sldId id="270" r:id="rId18"/>
    <p:sldId id="272" r:id="rId19"/>
    <p:sldId id="274" r:id="rId20"/>
    <p:sldId id="275" r:id="rId21"/>
    <p:sldId id="276" r:id="rId22"/>
    <p:sldId id="277" r:id="rId23"/>
    <p:sldId id="280" r:id="rId24"/>
    <p:sldId id="278" r:id="rId25"/>
    <p:sldId id="279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23B7DB9-C2A8-414B-AA5D-A00DF7852079}" type="datetimeFigureOut">
              <a:rPr lang="en-US" smtClean="0"/>
              <a:t>9/4/2014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73E89BC-7959-4F94-88DB-8CCEB197A3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760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2E2B96AE-5A98-4F28-86FD-598E4BE8D3CF}" type="datetimeFigureOut">
              <a:rPr lang="en-US" smtClean="0"/>
              <a:t>9/4/2014</a:t>
            </a:fld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AC123694-9152-4059-BEEC-A235D98688EB}" type="slidenum">
              <a:rPr lang="en-US" smtClean="0"/>
              <a:t>‹#›</a:t>
            </a:fld>
            <a:endParaRPr lang="en-US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96AE-5A98-4F28-86FD-598E4BE8D3CF}" type="datetimeFigureOut">
              <a:rPr lang="en-US" smtClean="0"/>
              <a:t>9/4/2014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23694-9152-4059-BEEC-A235D98688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96AE-5A98-4F28-86FD-598E4BE8D3CF}" type="datetimeFigureOut">
              <a:rPr lang="en-US" smtClean="0"/>
              <a:t>9/4/2014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23694-9152-4059-BEEC-A235D98688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96AE-5A98-4F28-86FD-598E4BE8D3CF}" type="datetimeFigureOut">
              <a:rPr lang="en-US" smtClean="0"/>
              <a:t>9/4/2014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23694-9152-4059-BEEC-A235D98688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96AE-5A98-4F28-86FD-598E4BE8D3CF}" type="datetimeFigureOut">
              <a:rPr lang="en-US" smtClean="0"/>
              <a:t>9/4/2014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23694-9152-4059-BEEC-A235D98688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96AE-5A98-4F28-86FD-598E4BE8D3CF}" type="datetimeFigureOut">
              <a:rPr lang="en-US" smtClean="0"/>
              <a:t>9/4/2014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23694-9152-4059-BEEC-A235D98688E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96AE-5A98-4F28-86FD-598E4BE8D3CF}" type="datetimeFigureOut">
              <a:rPr lang="en-US" smtClean="0"/>
              <a:t>9/4/2014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23694-9152-4059-BEEC-A235D98688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96AE-5A98-4F28-86FD-598E4BE8D3CF}" type="datetimeFigureOut">
              <a:rPr lang="en-US" smtClean="0"/>
              <a:t>9/4/2014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23694-9152-4059-BEEC-A235D98688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96AE-5A98-4F28-86FD-598E4BE8D3CF}" type="datetimeFigureOut">
              <a:rPr lang="en-US" smtClean="0"/>
              <a:t>9/4/2014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23694-9152-4059-BEEC-A235D98688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96AE-5A98-4F28-86FD-598E4BE8D3CF}" type="datetimeFigureOut">
              <a:rPr lang="en-US" smtClean="0"/>
              <a:t>9/4/2014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23694-9152-4059-BEEC-A235D98688EB}" type="slidenum">
              <a:rPr lang="en-US" smtClean="0"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B96AE-5A98-4F28-86FD-598E4BE8D3CF}" type="datetimeFigureOut">
              <a:rPr lang="en-US" smtClean="0"/>
              <a:t>9/4/2014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123694-9152-4059-BEEC-A235D98688E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2E2B96AE-5A98-4F28-86FD-598E4BE8D3CF}" type="datetimeFigureOut">
              <a:rPr lang="en-US" smtClean="0"/>
              <a:t>9/4/2014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AC123694-9152-4059-BEEC-A235D98688E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514600"/>
            <a:ext cx="3313355" cy="990600"/>
          </a:xfrm>
        </p:spPr>
        <p:txBody>
          <a:bodyPr>
            <a:noAutofit/>
          </a:bodyPr>
          <a:lstStyle/>
          <a:p>
            <a:r>
              <a:rPr lang="en-US" sz="7200" dirty="0" smtClean="0"/>
              <a:t>Unit 1</a:t>
            </a:r>
            <a:endParaRPr lang="en-US" sz="7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3657600"/>
            <a:ext cx="3420035" cy="2286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Biological Systems and Environmental Change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444283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Prokaryotic vs. Eukaryotic</a:t>
            </a:r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917518"/>
            <a:ext cx="3419475" cy="228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971800"/>
            <a:ext cx="3192462" cy="2621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163505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762000"/>
            <a:ext cx="7024744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Prokaryotic cells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42416" y="1447800"/>
            <a:ext cx="7034784" cy="2286000"/>
          </a:xfrm>
        </p:spPr>
        <p:txBody>
          <a:bodyPr>
            <a:noAutofit/>
          </a:bodyPr>
          <a:lstStyle/>
          <a:p>
            <a:r>
              <a:rPr lang="en-US" sz="3200" dirty="0" smtClean="0"/>
              <a:t>Do not have a nucleus or other membrane-bound organelles</a:t>
            </a:r>
            <a:endParaRPr lang="en-US" sz="3200" dirty="0"/>
          </a:p>
          <a:p>
            <a:r>
              <a:rPr lang="en-US" sz="3200" dirty="0" smtClean="0"/>
              <a:t>All prokaryotes are unicellular</a:t>
            </a:r>
          </a:p>
          <a:p>
            <a:r>
              <a:rPr lang="en-US" sz="3200" dirty="0" smtClean="0"/>
              <a:t>Ex: bacteria</a:t>
            </a:r>
            <a:endParaRPr lang="en-US" sz="3200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733800"/>
            <a:ext cx="6159500" cy="27671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6446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Eukaryotic cells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834384" cy="3493008"/>
          </a:xfrm>
        </p:spPr>
        <p:txBody>
          <a:bodyPr>
            <a:noAutofit/>
          </a:bodyPr>
          <a:lstStyle/>
          <a:p>
            <a:r>
              <a:rPr lang="en-US" sz="2800" dirty="0" smtClean="0"/>
              <a:t>Have a nucleus and membrane-bound organelles</a:t>
            </a:r>
          </a:p>
          <a:p>
            <a:r>
              <a:rPr lang="en-US" sz="2800" dirty="0" smtClean="0"/>
              <a:t>Can be unicellular or multicellular</a:t>
            </a:r>
          </a:p>
          <a:p>
            <a:r>
              <a:rPr lang="en-US" sz="2800" dirty="0" smtClean="0"/>
              <a:t>Ex: plants and animals</a:t>
            </a:r>
            <a:endParaRPr lang="en-US" sz="28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838200"/>
            <a:ext cx="3143250" cy="225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810000"/>
            <a:ext cx="3571875" cy="266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9044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 Membrane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2593755"/>
            <a:ext cx="6777037" cy="2969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9610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066800"/>
            <a:ext cx="6777317" cy="4765829"/>
          </a:xfrm>
        </p:spPr>
        <p:txBody>
          <a:bodyPr>
            <a:noAutofit/>
          </a:bodyPr>
          <a:lstStyle/>
          <a:p>
            <a:r>
              <a:rPr lang="en-US" sz="3200" dirty="0" smtClean="0"/>
              <a:t>Function – to control what comes in and what goes out of the cell</a:t>
            </a:r>
          </a:p>
          <a:p>
            <a:endParaRPr lang="en-US" sz="3200" dirty="0"/>
          </a:p>
          <a:p>
            <a:pPr marL="68580" indent="0">
              <a:buNone/>
            </a:pPr>
            <a:r>
              <a:rPr lang="en-US" sz="3200" dirty="0" smtClean="0"/>
              <a:t>*** small things can go right through</a:t>
            </a:r>
          </a:p>
          <a:p>
            <a:pPr marL="68580" indent="0">
              <a:buNone/>
            </a:pPr>
            <a:r>
              <a:rPr lang="en-US" sz="3200" dirty="0" smtClean="0"/>
              <a:t>*** bigger things need to go through a protein channel</a:t>
            </a:r>
          </a:p>
          <a:p>
            <a:pPr marL="68580" indent="0">
              <a:buNone/>
            </a:pPr>
            <a:r>
              <a:rPr lang="en-US" sz="3200" dirty="0" smtClean="0"/>
              <a:t>*** membrane is fluid – it moves and is flexible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410279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676400"/>
            <a:ext cx="6777317" cy="4156229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cell membrane is in both prokaryotic and eukaryotic cells!!!!!!!!</a:t>
            </a:r>
            <a:endParaRPr lang="en-US" sz="32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491345"/>
            <a:ext cx="562913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4621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 Wall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Cell wall: rigid layer that gives protection and support to the cell</a:t>
            </a:r>
          </a:p>
          <a:p>
            <a:endParaRPr lang="en-US" dirty="0" smtClean="0"/>
          </a:p>
          <a:p>
            <a:r>
              <a:rPr lang="en-US" dirty="0" smtClean="0"/>
              <a:t>Is in some </a:t>
            </a:r>
          </a:p>
          <a:p>
            <a:pPr marL="68580" indent="0">
              <a:buNone/>
            </a:pPr>
            <a:r>
              <a:rPr lang="en-US" dirty="0" smtClean="0"/>
              <a:t>prokaryotic and </a:t>
            </a:r>
          </a:p>
          <a:p>
            <a:pPr marL="68580" indent="0">
              <a:buNone/>
            </a:pPr>
            <a:r>
              <a:rPr lang="en-US" dirty="0" smtClean="0"/>
              <a:t>some eukaryotic </a:t>
            </a:r>
          </a:p>
          <a:p>
            <a:pPr marL="68580" indent="0">
              <a:buNone/>
            </a:pPr>
            <a:r>
              <a:rPr lang="en-US" dirty="0" smtClean="0"/>
              <a:t>cells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505200"/>
            <a:ext cx="4800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8588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 Organelles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3581400"/>
            <a:ext cx="6777317" cy="2251229"/>
          </a:xfrm>
        </p:spPr>
        <p:txBody>
          <a:bodyPr>
            <a:norm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Organelle: little </a:t>
            </a:r>
            <a:r>
              <a:rPr lang="en-US" sz="3200" smtClean="0">
                <a:solidFill>
                  <a:srgbClr val="FF0000"/>
                </a:solidFill>
              </a:rPr>
              <a:t>organ within </a:t>
            </a:r>
            <a:r>
              <a:rPr lang="en-US" sz="3200" dirty="0" smtClean="0">
                <a:solidFill>
                  <a:srgbClr val="FF0000"/>
                </a:solidFill>
              </a:rPr>
              <a:t>a cell</a:t>
            </a:r>
          </a:p>
          <a:p>
            <a:endParaRPr lang="en-US" sz="3200" dirty="0"/>
          </a:p>
          <a:p>
            <a:pPr lvl="1"/>
            <a:r>
              <a:rPr lang="en-US" sz="3200" dirty="0" smtClean="0"/>
              <a:t>Only within eukaryotic cells!!!!!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9582" y="762000"/>
            <a:ext cx="2857500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5507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nucleus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1043492" y="3200400"/>
            <a:ext cx="6777317" cy="3048000"/>
          </a:xfrm>
        </p:spPr>
        <p:txBody>
          <a:bodyPr>
            <a:normAutofit/>
          </a:bodyPr>
          <a:lstStyle/>
          <a:p>
            <a:r>
              <a:rPr lang="en-US" altLang="en-US" sz="4000" u="sng" dirty="0">
                <a:solidFill>
                  <a:srgbClr val="CC0000"/>
                </a:solidFill>
              </a:rPr>
              <a:t>nucleus:</a:t>
            </a:r>
            <a:r>
              <a:rPr lang="en-US" altLang="en-US" sz="4000" dirty="0">
                <a:solidFill>
                  <a:srgbClr val="CC0000"/>
                </a:solidFill>
              </a:rPr>
              <a:t> the organelle that stores DNA</a:t>
            </a:r>
          </a:p>
          <a:p>
            <a:pPr marL="685800" lvl="2" indent="0">
              <a:buNone/>
            </a:pPr>
            <a:r>
              <a:rPr lang="en-US" sz="4000" dirty="0" smtClean="0"/>
              <a:t>Function – to protect the DNA</a:t>
            </a:r>
            <a:endParaRPr lang="en-US" sz="40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0"/>
            <a:ext cx="33528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1134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nucleolus</a:t>
            </a:r>
            <a:endParaRPr lang="en-US" sz="4800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Nucleolus: located inside the nucleus and makes ribosomes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133600"/>
            <a:ext cx="3889375" cy="365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737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762000"/>
            <a:ext cx="7024744" cy="1981200"/>
          </a:xfrm>
        </p:spPr>
        <p:txBody>
          <a:bodyPr>
            <a:noAutofit/>
          </a:bodyPr>
          <a:lstStyle/>
          <a:p>
            <a:r>
              <a:rPr lang="en-US" sz="5400" dirty="0"/>
              <a:t>4</a:t>
            </a:r>
            <a:r>
              <a:rPr lang="en-US" sz="5400" dirty="0" smtClean="0"/>
              <a:t> Characteristics of ALL living things</a:t>
            </a:r>
            <a:endParaRPr lang="en-US" sz="5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505200"/>
            <a:ext cx="3543300" cy="2589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932690"/>
            <a:ext cx="5791200" cy="3468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Content Placeholder 1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7784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Smooth endoplasmic reticulum</a:t>
            </a:r>
            <a:r>
              <a:rPr lang="en-US" dirty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sER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42416" y="2743200"/>
            <a:ext cx="3419856" cy="306324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Organelle that makes lipids (fats)</a:t>
            </a:r>
            <a:endParaRPr lang="en-US" sz="40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2590800"/>
            <a:ext cx="4038599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28590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ribosome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3200" dirty="0">
                <a:solidFill>
                  <a:srgbClr val="FF0000"/>
                </a:solidFill>
              </a:rPr>
              <a:t>Ribosome: organelle </a:t>
            </a:r>
            <a:r>
              <a:rPr lang="en-US" sz="3200" dirty="0" smtClean="0">
                <a:solidFill>
                  <a:srgbClr val="FF0000"/>
                </a:solidFill>
              </a:rPr>
              <a:t>that </a:t>
            </a:r>
            <a:r>
              <a:rPr lang="en-US" sz="3200" dirty="0">
                <a:solidFill>
                  <a:srgbClr val="FF0000"/>
                </a:solidFill>
              </a:rPr>
              <a:t>links amino acids together to make proteins</a:t>
            </a:r>
          </a:p>
          <a:p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362200"/>
            <a:ext cx="3889375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8061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Rough endoplasmic reticulum (</a:t>
            </a:r>
            <a:r>
              <a:rPr lang="en-US" dirty="0" err="1" smtClean="0"/>
              <a:t>rER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Rough Endoplasmic Reticulum: (</a:t>
            </a:r>
            <a:r>
              <a:rPr lang="en-US" sz="3200" dirty="0" err="1"/>
              <a:t>rER</a:t>
            </a:r>
            <a:r>
              <a:rPr lang="en-US" sz="3200" dirty="0"/>
              <a:t>) organelle </a:t>
            </a:r>
            <a:r>
              <a:rPr lang="en-US" sz="3200" dirty="0" smtClean="0"/>
              <a:t>that </a:t>
            </a:r>
            <a:r>
              <a:rPr lang="en-US" sz="3200" dirty="0"/>
              <a:t>processes, and distributes proteins</a:t>
            </a:r>
          </a:p>
          <a:p>
            <a:endParaRPr lang="en-US" sz="3200" dirty="0"/>
          </a:p>
          <a:p>
            <a:pPr marL="68580" indent="0">
              <a:buNone/>
            </a:pPr>
            <a:r>
              <a:rPr lang="en-US" sz="3200" dirty="0"/>
              <a:t>***</a:t>
            </a:r>
            <a:r>
              <a:rPr lang="en-US" sz="3200" dirty="0" err="1"/>
              <a:t>rER</a:t>
            </a:r>
            <a:r>
              <a:rPr lang="en-US" sz="3200" dirty="0"/>
              <a:t> is studded w/ </a:t>
            </a:r>
            <a:r>
              <a:rPr lang="en-US" sz="3200" dirty="0" smtClean="0"/>
              <a:t>ribosomes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2590" y="2324100"/>
            <a:ext cx="4677833" cy="350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3" y="0"/>
            <a:ext cx="8867775" cy="701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940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066800"/>
            <a:ext cx="6777317" cy="4765829"/>
          </a:xfrm>
        </p:spPr>
        <p:txBody>
          <a:bodyPr/>
          <a:lstStyle/>
          <a:p>
            <a:r>
              <a:rPr lang="en-US" sz="3200" dirty="0"/>
              <a:t>Proteins are made on the ribosomes on the </a:t>
            </a:r>
            <a:r>
              <a:rPr lang="en-US" sz="3200" dirty="0" err="1"/>
              <a:t>rER</a:t>
            </a:r>
            <a:r>
              <a:rPr lang="en-US" sz="3200" dirty="0"/>
              <a:t> then move inside the </a:t>
            </a:r>
            <a:r>
              <a:rPr lang="en-US" sz="3200" dirty="0" err="1"/>
              <a:t>rER</a:t>
            </a:r>
            <a:r>
              <a:rPr lang="en-US" sz="3200" dirty="0"/>
              <a:t> to be folded up</a:t>
            </a:r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599" y="3352800"/>
            <a:ext cx="5102225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3764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Golgi apparatus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/>
              <a:t>Golgi Apparatus: organelle that </a:t>
            </a:r>
            <a:r>
              <a:rPr lang="en-US" sz="2800" dirty="0" smtClean="0"/>
              <a:t> </a:t>
            </a:r>
            <a:r>
              <a:rPr lang="en-US" sz="2800" dirty="0"/>
              <a:t>sorts, and delivers proteins</a:t>
            </a:r>
          </a:p>
          <a:p>
            <a:r>
              <a:rPr lang="en-US" sz="2800" dirty="0"/>
              <a:t>Proteins end up both inside and outside the cell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133600"/>
            <a:ext cx="3736975" cy="4038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9035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vesicle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3200" dirty="0"/>
              <a:t>Vesicle: organelle that transports materials around the cell</a:t>
            </a:r>
          </a:p>
          <a:p>
            <a:r>
              <a:rPr lang="en-US" sz="3200" dirty="0"/>
              <a:t>Ex. After a protein has been made a part of the ER pinches off (Vesicle) and transports the protein to the Golgi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0788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90600"/>
            <a:ext cx="8162925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313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vacuole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/>
              <a:t>Vacuole: organelle used for storage of materials needed by the cell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14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66800" y="1600200"/>
            <a:ext cx="6777317" cy="3508977"/>
          </a:xfrm>
        </p:spPr>
        <p:txBody>
          <a:bodyPr/>
          <a:lstStyle/>
          <a:p>
            <a:r>
              <a:rPr lang="en-US" sz="3200" dirty="0"/>
              <a:t>Animal cells → lots of small vacuoles</a:t>
            </a:r>
          </a:p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240" y="2743200"/>
            <a:ext cx="7394575" cy="3581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1850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521743"/>
            <a:ext cx="6777317" cy="3310886"/>
          </a:xfrm>
        </p:spPr>
        <p:txBody>
          <a:bodyPr>
            <a:normAutofit fontScale="92500"/>
          </a:bodyPr>
          <a:lstStyle/>
          <a:p>
            <a:pPr marL="514350" indent="-514350">
              <a:buAutoNum type="arabicPeriod"/>
            </a:pPr>
            <a:r>
              <a:rPr lang="en-US" sz="4000" b="1" dirty="0" smtClean="0"/>
              <a:t>All living things are made up of one or more </a:t>
            </a:r>
            <a:r>
              <a:rPr lang="en-US" sz="4000" b="1" u="sng" dirty="0" smtClean="0"/>
              <a:t>cells.</a:t>
            </a:r>
          </a:p>
          <a:p>
            <a:pPr marL="514350" indent="-514350">
              <a:buAutoNum type="arabicPeriod"/>
            </a:pPr>
            <a:endParaRPr lang="en-US" u="sng" dirty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4400" dirty="0" smtClean="0">
                <a:solidFill>
                  <a:srgbClr val="FF0000"/>
                </a:solidFill>
              </a:rPr>
              <a:t>Cell: the basic unit of 		   life</a:t>
            </a:r>
            <a:endParaRPr lang="en-US" sz="4400" dirty="0">
              <a:solidFill>
                <a:srgbClr val="FF000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762000"/>
            <a:ext cx="4514850" cy="1652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61962"/>
            <a:ext cx="2876550" cy="195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6987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295400"/>
            <a:ext cx="6777317" cy="4537229"/>
          </a:xfrm>
        </p:spPr>
        <p:txBody>
          <a:bodyPr/>
          <a:lstStyle/>
          <a:p>
            <a:r>
              <a:rPr lang="en-US" sz="3200" dirty="0"/>
              <a:t>Plant cells → one large central vacuole</a:t>
            </a:r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14600"/>
            <a:ext cx="62484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018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lysosome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834384" cy="3782568"/>
          </a:xfrm>
        </p:spPr>
        <p:txBody>
          <a:bodyPr>
            <a:normAutofit/>
          </a:bodyPr>
          <a:lstStyle/>
          <a:p>
            <a:r>
              <a:rPr lang="en-US" sz="2800" dirty="0"/>
              <a:t>Lysosome: organelle that contains enzymes that defend the cell from invaders and eat up worn out cell parts</a:t>
            </a:r>
          </a:p>
          <a:p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2057400"/>
            <a:ext cx="3733800" cy="3740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1393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838200"/>
            <a:ext cx="7024744" cy="838200"/>
          </a:xfrm>
        </p:spPr>
        <p:txBody>
          <a:bodyPr/>
          <a:lstStyle/>
          <a:p>
            <a:r>
              <a:rPr lang="en-US" dirty="0" smtClean="0"/>
              <a:t>chloroplast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043492" y="1981200"/>
            <a:ext cx="6777317" cy="3851429"/>
          </a:xfrm>
        </p:spPr>
        <p:txBody>
          <a:bodyPr/>
          <a:lstStyle/>
          <a:p>
            <a:r>
              <a:rPr lang="en-US" sz="3200" dirty="0"/>
              <a:t>Chloroplast: organelle that carries out </a:t>
            </a:r>
            <a:r>
              <a:rPr lang="en-US" sz="3200" dirty="0" smtClean="0"/>
              <a:t>photosynthesis</a:t>
            </a:r>
          </a:p>
          <a:p>
            <a:endParaRPr lang="en-US" sz="3200" dirty="0" smtClean="0"/>
          </a:p>
          <a:p>
            <a:r>
              <a:rPr lang="en-US" sz="3200" dirty="0" smtClean="0"/>
              <a:t>Plant cells only</a:t>
            </a:r>
            <a:endParaRPr lang="en-US" sz="3200" dirty="0"/>
          </a:p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046412"/>
            <a:ext cx="3810000" cy="3811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407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mitochondrion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/>
          </a:bodyPr>
          <a:lstStyle/>
          <a:p>
            <a:r>
              <a:rPr lang="en-US" sz="3200" dirty="0" smtClean="0"/>
              <a:t>Mitochondrion: </a:t>
            </a:r>
            <a:r>
              <a:rPr lang="en-US" sz="3200" dirty="0"/>
              <a:t>organelle that makes energy for the </a:t>
            </a:r>
            <a:r>
              <a:rPr lang="en-US" sz="3200" dirty="0" smtClean="0"/>
              <a:t>cell</a:t>
            </a:r>
          </a:p>
          <a:p>
            <a:r>
              <a:rPr lang="en-US" sz="3200" dirty="0" smtClean="0"/>
              <a:t>In both plant and animal cells!!!!</a:t>
            </a:r>
            <a:endParaRPr lang="en-US" sz="3200" dirty="0"/>
          </a:p>
          <a:p>
            <a:endParaRPr lang="en-US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2133600"/>
            <a:ext cx="3660775" cy="38861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076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centriole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Made up of microtubules</a:t>
            </a:r>
          </a:p>
          <a:p>
            <a:r>
              <a:rPr lang="en-US" sz="3200" dirty="0" smtClean="0"/>
              <a:t>Helps animal cells divide</a:t>
            </a:r>
          </a:p>
          <a:p>
            <a:r>
              <a:rPr lang="en-US" sz="3200" dirty="0" smtClean="0"/>
              <a:t>Make up cilia and  flagella</a:t>
            </a:r>
            <a:endParaRPr lang="en-US" sz="32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438525"/>
            <a:ext cx="3419475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762000"/>
            <a:ext cx="33147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832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490" y="762000"/>
            <a:ext cx="7024744" cy="838200"/>
          </a:xfrm>
        </p:spPr>
        <p:txBody>
          <a:bodyPr>
            <a:normAutofit/>
          </a:bodyPr>
          <a:lstStyle/>
          <a:p>
            <a:r>
              <a:rPr lang="en-US" dirty="0" smtClean="0"/>
              <a:t>cytoskeleton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42416" y="1828800"/>
            <a:ext cx="4291584" cy="3977640"/>
          </a:xfrm>
        </p:spPr>
        <p:txBody>
          <a:bodyPr>
            <a:normAutofit lnSpcReduction="10000"/>
          </a:bodyPr>
          <a:lstStyle/>
          <a:p>
            <a:r>
              <a:rPr lang="en-US" sz="3200" dirty="0"/>
              <a:t>Cytoskeleton: small protein organelles that crisscross the cell that give the cell strength and allow things to move inside the cell</a:t>
            </a:r>
          </a:p>
          <a:p>
            <a:endParaRPr lang="en-US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1295400"/>
            <a:ext cx="2983600" cy="448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5848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Levels of organization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209800"/>
            <a:ext cx="4191000" cy="425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08096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Basic unit of life</a:t>
            </a:r>
            <a:endParaRPr lang="en-US" sz="4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124200"/>
            <a:ext cx="371475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825925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tissue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 group of cells working together</a:t>
            </a:r>
            <a:endParaRPr lang="en-US" sz="32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3581400"/>
            <a:ext cx="53340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5922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A group of tissues working together</a:t>
            </a:r>
            <a:endParaRPr lang="en-US" sz="2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3124200"/>
            <a:ext cx="4724400" cy="317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5117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43490" y="838200"/>
            <a:ext cx="7024744" cy="13324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US" u="sng" dirty="0"/>
          </a:p>
          <a:p>
            <a:pPr marL="0" indent="0">
              <a:buNone/>
            </a:pPr>
            <a:r>
              <a:rPr lang="en-US" sz="3000" dirty="0" smtClean="0"/>
              <a:t> </a:t>
            </a:r>
            <a:r>
              <a:rPr lang="en-US" sz="3000" b="1" dirty="0" smtClean="0"/>
              <a:t>animals </a:t>
            </a:r>
            <a:r>
              <a:rPr lang="en-US" sz="3000" dirty="0" smtClean="0"/>
              <a:t>– must eat food to get chemical energy</a:t>
            </a:r>
          </a:p>
          <a:p>
            <a:pPr marL="0" indent="0">
              <a:buNone/>
            </a:pPr>
            <a:endParaRPr lang="en-US" sz="3000" dirty="0" smtClean="0"/>
          </a:p>
          <a:p>
            <a:pPr marL="0" indent="0">
              <a:buNone/>
            </a:pPr>
            <a:r>
              <a:rPr lang="en-US" sz="3000" dirty="0" smtClean="0"/>
              <a:t> </a:t>
            </a:r>
            <a:r>
              <a:rPr lang="en-US" sz="3000" b="1" dirty="0" smtClean="0"/>
              <a:t>plants</a:t>
            </a:r>
            <a:r>
              <a:rPr lang="en-US" sz="3000" dirty="0" smtClean="0"/>
              <a:t> – must use sunlight to make their own food for chemical energy</a:t>
            </a:r>
            <a:endParaRPr lang="en-US" sz="30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154" y="2819400"/>
            <a:ext cx="3932382" cy="299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1004455" y="762000"/>
            <a:ext cx="739139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 smtClean="0"/>
              <a:t>All living things </a:t>
            </a:r>
            <a:r>
              <a:rPr lang="en-US" sz="4400" u="sng" dirty="0" smtClean="0"/>
              <a:t>need chemical energy.</a:t>
            </a:r>
            <a:endParaRPr lang="en-US" sz="4400" u="sng" dirty="0"/>
          </a:p>
        </p:txBody>
      </p:sp>
    </p:spTree>
    <p:extLst>
      <p:ext uri="{BB962C8B-B14F-4D97-AF65-F5344CB8AC3E}">
        <p14:creationId xmlns:p14="http://schemas.microsoft.com/office/powerpoint/2010/main" val="1768486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 system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 group of organs working together</a:t>
            </a:r>
            <a:endParaRPr lang="en-US" sz="36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133600"/>
            <a:ext cx="3648075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67842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organism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Any living thing</a:t>
            </a:r>
            <a:endParaRPr lang="en-US" sz="36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2133600"/>
            <a:ext cx="4178300" cy="3691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816101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population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sz="3200" dirty="0"/>
              <a:t>A</a:t>
            </a:r>
            <a:r>
              <a:rPr lang="en-US" sz="3200" dirty="0" smtClean="0"/>
              <a:t> </a:t>
            </a:r>
            <a:r>
              <a:rPr lang="en-US" sz="3200" dirty="0"/>
              <a:t>group of the same species that live in an area </a:t>
            </a:r>
          </a:p>
          <a:p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1905000"/>
            <a:ext cx="3965575" cy="3389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043024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community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sz="3600" dirty="0"/>
              <a:t>a group of different species that live in an area</a:t>
            </a:r>
          </a:p>
          <a:p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2209800"/>
            <a:ext cx="4419600" cy="2860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658751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ecosystem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both </a:t>
            </a:r>
            <a:r>
              <a:rPr lang="en-US" sz="3200" dirty="0"/>
              <a:t>living and non living things that exist in an area</a:t>
            </a: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3505200"/>
            <a:ext cx="4800600" cy="279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139001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biome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major </a:t>
            </a:r>
            <a:r>
              <a:rPr lang="en-US" sz="3600" dirty="0"/>
              <a:t>region on Earth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124199"/>
            <a:ext cx="5791200" cy="3731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7000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914400"/>
            <a:ext cx="6777317" cy="4918229"/>
          </a:xfrm>
        </p:spPr>
        <p:txBody>
          <a:bodyPr/>
          <a:lstStyle/>
          <a:p>
            <a:pPr marL="0" indent="0">
              <a:buNone/>
            </a:pPr>
            <a:r>
              <a:rPr lang="en-US" sz="4000" dirty="0" smtClean="0"/>
              <a:t>3.  All living things must </a:t>
            </a:r>
            <a:r>
              <a:rPr lang="en-US" sz="4000" u="sng" dirty="0" smtClean="0"/>
              <a:t>react to their environment.</a:t>
            </a:r>
            <a:endParaRPr lang="en-US" sz="4000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sz="2800" dirty="0" smtClean="0"/>
              <a:t>plants – move toward the light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429000"/>
            <a:ext cx="2857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5333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914400"/>
            <a:ext cx="6777317" cy="4918229"/>
          </a:xfrm>
        </p:spPr>
        <p:txBody>
          <a:bodyPr/>
          <a:lstStyle/>
          <a:p>
            <a:pPr marL="514350" indent="-514350">
              <a:buAutoNum type="arabicPeriod" startAt="4"/>
            </a:pPr>
            <a:r>
              <a:rPr lang="en-US" sz="4800" dirty="0" smtClean="0"/>
              <a:t>All living things </a:t>
            </a:r>
            <a:r>
              <a:rPr lang="en-US" sz="4800" u="sng" dirty="0" smtClean="0"/>
              <a:t>reproduce and develop.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473" y="4625109"/>
            <a:ext cx="45720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352800"/>
            <a:ext cx="3241964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2691245"/>
            <a:ext cx="33528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8136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smtClean="0"/>
              <a:t>Abiotic – nonliving things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 smtClean="0"/>
              <a:t>Biotic – living things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429000"/>
            <a:ext cx="3657600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429000"/>
            <a:ext cx="3276600" cy="2781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940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800" dirty="0" smtClean="0"/>
              <a:t>Cells</a:t>
            </a:r>
            <a:endParaRPr lang="en-US" sz="88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2454202"/>
            <a:ext cx="5495925" cy="332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8839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Cell Theory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6777317" cy="4077148"/>
          </a:xfrm>
        </p:spPr>
        <p:txBody>
          <a:bodyPr>
            <a:noAutofit/>
          </a:bodyPr>
          <a:lstStyle/>
          <a:p>
            <a:pPr marL="525780" indent="-457200">
              <a:buAutoNum type="arabicPeriod"/>
            </a:pPr>
            <a:r>
              <a:rPr lang="en-US" sz="4000" dirty="0" smtClean="0"/>
              <a:t>All organisms are made of cells</a:t>
            </a:r>
          </a:p>
          <a:p>
            <a:pPr marL="525780" indent="-457200">
              <a:buAutoNum type="arabicPeriod"/>
            </a:pPr>
            <a:r>
              <a:rPr lang="en-US" sz="4000" dirty="0" smtClean="0"/>
              <a:t>All cells come from other living cells</a:t>
            </a:r>
          </a:p>
          <a:p>
            <a:pPr marL="525780" indent="-457200">
              <a:buAutoNum type="arabicPeriod"/>
            </a:pPr>
            <a:r>
              <a:rPr lang="en-US" sz="4000" dirty="0" smtClean="0"/>
              <a:t>The cell is the most basic unit of life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30126394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4457</TotalTime>
  <Words>575</Words>
  <Application>Microsoft Office PowerPoint</Application>
  <PresentationFormat>On-screen Show (4:3)</PresentationFormat>
  <Paragraphs>108</Paragraphs>
  <Slides>45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6" baseType="lpstr">
      <vt:lpstr>Austin</vt:lpstr>
      <vt:lpstr>Unit 1</vt:lpstr>
      <vt:lpstr>4 Characteristics of ALL living things</vt:lpstr>
      <vt:lpstr>PowerPoint Presentation</vt:lpstr>
      <vt:lpstr>             </vt:lpstr>
      <vt:lpstr>PowerPoint Presentation</vt:lpstr>
      <vt:lpstr>PowerPoint Presentation</vt:lpstr>
      <vt:lpstr>PowerPoint Presentation</vt:lpstr>
      <vt:lpstr>Cells</vt:lpstr>
      <vt:lpstr>Cell Theory</vt:lpstr>
      <vt:lpstr>Prokaryotic vs. Eukaryotic</vt:lpstr>
      <vt:lpstr>Prokaryotic cells</vt:lpstr>
      <vt:lpstr>Eukaryotic cells</vt:lpstr>
      <vt:lpstr>Cell Membrane</vt:lpstr>
      <vt:lpstr>PowerPoint Presentation</vt:lpstr>
      <vt:lpstr>PowerPoint Presentation</vt:lpstr>
      <vt:lpstr>Cell Wall</vt:lpstr>
      <vt:lpstr>Cell Organelles</vt:lpstr>
      <vt:lpstr>nucleus</vt:lpstr>
      <vt:lpstr>nucleolus</vt:lpstr>
      <vt:lpstr>Smooth endoplasmic reticulum (sER)</vt:lpstr>
      <vt:lpstr>ribosome</vt:lpstr>
      <vt:lpstr>Rough endoplasmic reticulum (rER)</vt:lpstr>
      <vt:lpstr>PowerPoint Presentation</vt:lpstr>
      <vt:lpstr>PowerPoint Presentation</vt:lpstr>
      <vt:lpstr>Golgi apparatus</vt:lpstr>
      <vt:lpstr>vesicle</vt:lpstr>
      <vt:lpstr>PowerPoint Presentation</vt:lpstr>
      <vt:lpstr>vacuole</vt:lpstr>
      <vt:lpstr>PowerPoint Presentation</vt:lpstr>
      <vt:lpstr>PowerPoint Presentation</vt:lpstr>
      <vt:lpstr>lysosome</vt:lpstr>
      <vt:lpstr>chloroplast</vt:lpstr>
      <vt:lpstr>mitochondrion</vt:lpstr>
      <vt:lpstr>centriole</vt:lpstr>
      <vt:lpstr>cytoskeleton</vt:lpstr>
      <vt:lpstr>Levels of organization</vt:lpstr>
      <vt:lpstr>cell</vt:lpstr>
      <vt:lpstr>tissue</vt:lpstr>
      <vt:lpstr>organ</vt:lpstr>
      <vt:lpstr>Organ system</vt:lpstr>
      <vt:lpstr>organism</vt:lpstr>
      <vt:lpstr>population</vt:lpstr>
      <vt:lpstr>community</vt:lpstr>
      <vt:lpstr>ecosystem</vt:lpstr>
      <vt:lpstr>biome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</dc:title>
  <dc:creator>Mercer, Carmen</dc:creator>
  <cp:lastModifiedBy>Mercer, Carmen</cp:lastModifiedBy>
  <cp:revision>46</cp:revision>
  <cp:lastPrinted>2014-09-04T18:04:55Z</cp:lastPrinted>
  <dcterms:created xsi:type="dcterms:W3CDTF">2014-08-07T22:53:09Z</dcterms:created>
  <dcterms:modified xsi:type="dcterms:W3CDTF">2014-09-04T22:31:55Z</dcterms:modified>
</cp:coreProperties>
</file>